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62" r:id="rId3"/>
    <p:sldId id="263" r:id="rId4"/>
    <p:sldId id="264" r:id="rId5"/>
    <p:sldId id="266" r:id="rId6"/>
    <p:sldId id="270" r:id="rId7"/>
    <p:sldId id="265" r:id="rId8"/>
    <p:sldId id="272" r:id="rId9"/>
  </p:sldIdLst>
  <p:sldSz cx="12192000" cy="6858000"/>
  <p:notesSz cx="6854825"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DDDDD"/>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9" autoAdjust="0"/>
    <p:restoredTop sz="96247" autoAdjust="0"/>
  </p:normalViewPr>
  <p:slideViewPr>
    <p:cSldViewPr snapToGrid="0" showGuides="1">
      <p:cViewPr varScale="1">
        <p:scale>
          <a:sx n="68" d="100"/>
          <a:sy n="68" d="100"/>
        </p:scale>
        <p:origin x="978" y="78"/>
      </p:cViewPr>
      <p:guideLst>
        <p:guide orient="horz" pos="3408"/>
        <p:guide pos="3840"/>
      </p:guideLst>
    </p:cSldViewPr>
  </p:slideViewPr>
  <p:notesTextViewPr>
    <p:cViewPr>
      <p:scale>
        <a:sx n="1" d="1"/>
        <a:sy n="1" d="1"/>
      </p:scale>
      <p:origin x="0" y="0"/>
    </p:cViewPr>
  </p:notesTextViewPr>
  <p:notesViewPr>
    <p:cSldViewPr snapToGrid="0">
      <p:cViewPr varScale="1">
        <p:scale>
          <a:sx n="80" d="100"/>
          <a:sy n="80" d="100"/>
        </p:scale>
        <p:origin x="391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rued\Documents\Domestic\Episcopal%20Church\Epiphany\Stewardship\Campaigns\2024\TCOTE%20Finances%20-%20Historic%20Analysis_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rued\Documents\Domestic\Episcopal%20Church\Epiphany\Stewardship\Campaigns\2024\TCOTE%20Finances%20-%20Historic%20Analysis_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rued\Documents\Domestic\Episcopal%20Church\Epiphany\Stewardship\Campaigns\2024\TCOTE%20Finances%20-%20Historic%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rued\Documents\Domestic\Episcopal%20Church\Epiphany\Stewardship\Campaigns\2024\TCOTE%20Finances%20-%20Historic%20Analysis_v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65000"/>
                    <a:lumOff val="35000"/>
                  </a:schemeClr>
                </a:solidFill>
                <a:effectLst/>
                <a:latin typeface="+mn-lt"/>
                <a:ea typeface="+mn-ea"/>
                <a:cs typeface="+mn-cs"/>
              </a:defRPr>
            </a:pPr>
            <a:r>
              <a:rPr lang="en-US" sz="2000" b="1" dirty="0"/>
              <a:t>Operating Income (2024)</a:t>
            </a:r>
          </a:p>
        </c:rich>
      </c:tx>
      <c:layout>
        <c:manualLayout>
          <c:xMode val="edge"/>
          <c:yMode val="edge"/>
          <c:x val="0.24873673844915328"/>
          <c:y val="1.10680879137351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3.128760055145012E-2"/>
          <c:y val="0.21588774455429902"/>
          <c:w val="0.93116727878680972"/>
          <c:h val="0.50318811627634297"/>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4"/>
            <c:invertIfNegative val="0"/>
            <c:bubble3D val="0"/>
            <c:spPr>
              <a:solidFill>
                <a:srgbClr val="FF6699"/>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916C-4336-B14B-9695B997DE15}"/>
              </c:ext>
            </c:extLst>
          </c:dPt>
          <c:dLbls>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916C-4336-B14B-9695B997DE15}"/>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916C-4336-B14B-9695B997DE1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'Budget Composition'!$B$3:$B$7</c:f>
              <c:strCache>
                <c:ptCount val="5"/>
                <c:pt idx="0">
                  <c:v>Pledge &amp; Plate</c:v>
                </c:pt>
                <c:pt idx="1">
                  <c:v>Rental</c:v>
                </c:pt>
                <c:pt idx="2">
                  <c:v>Fundraising</c:v>
                </c:pt>
                <c:pt idx="3">
                  <c:v>Other Income</c:v>
                </c:pt>
                <c:pt idx="4">
                  <c:v>Draw on Investment Savings</c:v>
                </c:pt>
              </c:strCache>
            </c:strRef>
          </c:cat>
          <c:val>
            <c:numRef>
              <c:f>'Budget Composition'!$D$3:$D$7</c:f>
              <c:numCache>
                <c:formatCode>0%</c:formatCode>
                <c:ptCount val="5"/>
                <c:pt idx="0">
                  <c:v>0.62758949880668258</c:v>
                </c:pt>
                <c:pt idx="1">
                  <c:v>0.16836849642004773</c:v>
                </c:pt>
                <c:pt idx="2">
                  <c:v>3.8186157517899763E-2</c:v>
                </c:pt>
                <c:pt idx="3">
                  <c:v>2.730310262529833E-2</c:v>
                </c:pt>
                <c:pt idx="4">
                  <c:v>0.13855274463007161</c:v>
                </c:pt>
              </c:numCache>
            </c:numRef>
          </c:val>
          <c:extLst>
            <c:ext xmlns:c16="http://schemas.microsoft.com/office/drawing/2014/chart" uri="{C3380CC4-5D6E-409C-BE32-E72D297353CC}">
              <c16:uniqueId val="{00000004-916C-4336-B14B-9695B997DE15}"/>
            </c:ext>
          </c:extLst>
        </c:ser>
        <c:dLbls>
          <c:dLblPos val="inEnd"/>
          <c:showLegendKey val="0"/>
          <c:showVal val="1"/>
          <c:showCatName val="0"/>
          <c:showSerName val="0"/>
          <c:showPercent val="0"/>
          <c:showBubbleSize val="0"/>
        </c:dLbls>
        <c:gapWidth val="41"/>
        <c:axId val="316484047"/>
        <c:axId val="316485007"/>
      </c:barChart>
      <c:catAx>
        <c:axId val="316484047"/>
        <c:scaling>
          <c:orientation val="minMax"/>
        </c:scaling>
        <c:delete val="0"/>
        <c:axPos val="b"/>
        <c:numFmt formatCode="General" sourceLinked="1"/>
        <c:majorTickMark val="none"/>
        <c:minorTickMark val="none"/>
        <c:tickLblPos val="nextTo"/>
        <c:spPr>
          <a:noFill/>
          <a:ln>
            <a:noFill/>
          </a:ln>
          <a:effectLst/>
        </c:spPr>
        <c:txPr>
          <a:bodyPr rot="-1500000" spcFirstLastPara="1" vertOverflow="ellipsis" wrap="square" anchor="ctr" anchorCtr="1"/>
          <a:lstStyle/>
          <a:p>
            <a:pPr>
              <a:defRPr sz="1400" b="1" i="0" u="none" strike="noStrike" kern="1200" baseline="0">
                <a:solidFill>
                  <a:schemeClr val="dk1">
                    <a:lumMod val="65000"/>
                    <a:lumOff val="35000"/>
                  </a:schemeClr>
                </a:solidFill>
                <a:effectLst/>
                <a:latin typeface="+mn-lt"/>
                <a:ea typeface="+mn-ea"/>
                <a:cs typeface="+mn-cs"/>
              </a:defRPr>
            </a:pPr>
            <a:endParaRPr lang="en-US"/>
          </a:p>
        </c:txPr>
        <c:crossAx val="316485007"/>
        <c:crosses val="autoZero"/>
        <c:auto val="1"/>
        <c:lblAlgn val="ctr"/>
        <c:lblOffset val="100"/>
        <c:noMultiLvlLbl val="0"/>
      </c:catAx>
      <c:valAx>
        <c:axId val="316485007"/>
        <c:scaling>
          <c:orientation val="minMax"/>
        </c:scaling>
        <c:delete val="1"/>
        <c:axPos val="l"/>
        <c:numFmt formatCode="0%" sourceLinked="1"/>
        <c:majorTickMark val="none"/>
        <c:minorTickMark val="none"/>
        <c:tickLblPos val="nextTo"/>
        <c:crossAx val="31648404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65000"/>
                    <a:lumOff val="35000"/>
                  </a:schemeClr>
                </a:solidFill>
                <a:effectLst/>
                <a:latin typeface="+mn-lt"/>
                <a:ea typeface="+mn-ea"/>
                <a:cs typeface="+mn-cs"/>
              </a:defRPr>
            </a:pPr>
            <a:r>
              <a:rPr lang="en-US" sz="2000" b="1"/>
              <a:t>Operating Expenses</a:t>
            </a:r>
            <a:r>
              <a:rPr lang="en-US" sz="2000" b="1" baseline="0"/>
              <a:t> (2024)</a:t>
            </a:r>
            <a:endParaRPr lang="en-US" sz="2000" b="1"/>
          </a:p>
        </c:rich>
      </c:tx>
      <c:layout>
        <c:manualLayout>
          <c:xMode val="edge"/>
          <c:yMode val="edge"/>
          <c:x val="0.24328243744544092"/>
          <c:y val="1.098876468598580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0B4-4617-BA4A-04001C0B957D}"/>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00B4-4617-BA4A-04001C0B957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'Budget Composition'!$F$3:$F$8</c:f>
              <c:strCache>
                <c:ptCount val="6"/>
                <c:pt idx="0">
                  <c:v>Employee Costs</c:v>
                </c:pt>
                <c:pt idx="1">
                  <c:v>Mortgage </c:v>
                </c:pt>
                <c:pt idx="2">
                  <c:v>Buildings &amp; Grounds</c:v>
                </c:pt>
                <c:pt idx="3">
                  <c:v>Prop Assessments &amp; Utilities</c:v>
                </c:pt>
                <c:pt idx="4">
                  <c:v>Payments to Diocese</c:v>
                </c:pt>
                <c:pt idx="5">
                  <c:v>Other Expenses</c:v>
                </c:pt>
              </c:strCache>
            </c:strRef>
          </c:cat>
          <c:val>
            <c:numRef>
              <c:f>'Budget Composition'!$H$3:$H$8</c:f>
              <c:numCache>
                <c:formatCode>0%</c:formatCode>
                <c:ptCount val="6"/>
                <c:pt idx="0">
                  <c:v>0.56620525059665872</c:v>
                </c:pt>
                <c:pt idx="1">
                  <c:v>0.13747016706443915</c:v>
                </c:pt>
                <c:pt idx="2">
                  <c:v>0.10463007159904535</c:v>
                </c:pt>
                <c:pt idx="3">
                  <c:v>9.0119331742243444E-2</c:v>
                </c:pt>
                <c:pt idx="4">
                  <c:v>6.1288782816229119E-2</c:v>
                </c:pt>
                <c:pt idx="5">
                  <c:v>4.028639618138425E-2</c:v>
                </c:pt>
              </c:numCache>
            </c:numRef>
          </c:val>
          <c:extLst>
            <c:ext xmlns:c16="http://schemas.microsoft.com/office/drawing/2014/chart" uri="{C3380CC4-5D6E-409C-BE32-E72D297353CC}">
              <c16:uniqueId val="{00000002-00B4-4617-BA4A-04001C0B957D}"/>
            </c:ext>
          </c:extLst>
        </c:ser>
        <c:dLbls>
          <c:dLblPos val="inEnd"/>
          <c:showLegendKey val="0"/>
          <c:showVal val="1"/>
          <c:showCatName val="0"/>
          <c:showSerName val="0"/>
          <c:showPercent val="0"/>
          <c:showBubbleSize val="0"/>
        </c:dLbls>
        <c:gapWidth val="41"/>
        <c:axId val="46633839"/>
        <c:axId val="46634319"/>
      </c:barChart>
      <c:catAx>
        <c:axId val="46633839"/>
        <c:scaling>
          <c:orientation val="minMax"/>
        </c:scaling>
        <c:delete val="0"/>
        <c:axPos val="b"/>
        <c:numFmt formatCode="General" sourceLinked="1"/>
        <c:majorTickMark val="none"/>
        <c:minorTickMark val="none"/>
        <c:tickLblPos val="nextTo"/>
        <c:spPr>
          <a:noFill/>
          <a:ln>
            <a:noFill/>
          </a:ln>
          <a:effectLst/>
        </c:spPr>
        <c:txPr>
          <a:bodyPr rot="-1500000" spcFirstLastPara="1" vertOverflow="ellipsis" wrap="square" anchor="ctr" anchorCtr="0"/>
          <a:lstStyle/>
          <a:p>
            <a:pPr>
              <a:defRPr sz="1400" b="1" i="0" u="none" strike="noStrike" kern="1200" baseline="0">
                <a:solidFill>
                  <a:schemeClr val="dk1">
                    <a:lumMod val="65000"/>
                    <a:lumOff val="35000"/>
                  </a:schemeClr>
                </a:solidFill>
                <a:effectLst/>
                <a:latin typeface="+mn-lt"/>
                <a:ea typeface="+mn-ea"/>
                <a:cs typeface="+mn-cs"/>
              </a:defRPr>
            </a:pPr>
            <a:endParaRPr lang="en-US"/>
          </a:p>
        </c:txPr>
        <c:crossAx val="46634319"/>
        <c:crosses val="autoZero"/>
        <c:auto val="1"/>
        <c:lblAlgn val="ctr"/>
        <c:lblOffset val="100"/>
        <c:noMultiLvlLbl val="0"/>
      </c:catAx>
      <c:valAx>
        <c:axId val="46634319"/>
        <c:scaling>
          <c:orientation val="minMax"/>
        </c:scaling>
        <c:delete val="1"/>
        <c:axPos val="l"/>
        <c:numFmt formatCode="0%" sourceLinked="1"/>
        <c:majorTickMark val="none"/>
        <c:minorTickMark val="none"/>
        <c:tickLblPos val="nextTo"/>
        <c:crossAx val="46633839"/>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a:latin typeface="Arial" panose="020B0604020202020204" pitchFamily="34" charset="0"/>
                <a:cs typeface="Arial" panose="020B0604020202020204" pitchFamily="34" charset="0"/>
              </a:rPr>
              <a:t>Budget GAP</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0596233829867988E-2"/>
          <c:y val="0.11994827728360233"/>
          <c:w val="0.91694823436554962"/>
          <c:h val="0.65417409857385722"/>
        </c:manualLayout>
      </c:layout>
      <c:barChart>
        <c:barDir val="col"/>
        <c:grouping val="clustered"/>
        <c:varyColors val="0"/>
        <c:ser>
          <c:idx val="0"/>
          <c:order val="0"/>
          <c:tx>
            <c:strRef>
              <c:f>'Budget Gap'!$C$2</c:f>
              <c:strCache>
                <c:ptCount val="1"/>
                <c:pt idx="0">
                  <c:v>Operating Income</c:v>
                </c:pt>
              </c:strCache>
            </c:strRef>
          </c:tx>
          <c:spPr>
            <a:solidFill>
              <a:schemeClr val="accent6">
                <a:lumMod val="60000"/>
                <a:lumOff val="40000"/>
              </a:schemeClr>
            </a:solidFill>
            <a:ln>
              <a:noFill/>
            </a:ln>
            <a:effectLst/>
          </c:spPr>
          <c:invertIfNegative val="0"/>
          <c:cat>
            <c:numRef>
              <c:f>'Budget Gap'!$B$3:$B$11</c:f>
              <c:numCache>
                <c:formatCode>General</c:formatCode>
                <c:ptCount val="9"/>
                <c:pt idx="0">
                  <c:v>2009</c:v>
                </c:pt>
                <c:pt idx="1">
                  <c:v>2010</c:v>
                </c:pt>
                <c:pt idx="2">
                  <c:v>2011</c:v>
                </c:pt>
                <c:pt idx="3">
                  <c:v>2012</c:v>
                </c:pt>
                <c:pt idx="5">
                  <c:v>2021</c:v>
                </c:pt>
                <c:pt idx="6">
                  <c:v>2022</c:v>
                </c:pt>
                <c:pt idx="7">
                  <c:v>2023</c:v>
                </c:pt>
                <c:pt idx="8">
                  <c:v>2024</c:v>
                </c:pt>
              </c:numCache>
            </c:numRef>
          </c:cat>
          <c:val>
            <c:numRef>
              <c:f>'Budget Gap'!$C$3:$C$11</c:f>
              <c:numCache>
                <c:formatCode>_("$"* #,##0_);_("$"* \(#,##0\);_("$"* "-"??_);_(@_)</c:formatCode>
                <c:ptCount val="9"/>
                <c:pt idx="0">
                  <c:v>536.5</c:v>
                </c:pt>
                <c:pt idx="1">
                  <c:v>589</c:v>
                </c:pt>
                <c:pt idx="2">
                  <c:v>624</c:v>
                </c:pt>
                <c:pt idx="3">
                  <c:v>647.79999999999995</c:v>
                </c:pt>
                <c:pt idx="5">
                  <c:v>426.5</c:v>
                </c:pt>
                <c:pt idx="6">
                  <c:v>438.1</c:v>
                </c:pt>
                <c:pt idx="7">
                  <c:v>474.8</c:v>
                </c:pt>
                <c:pt idx="8">
                  <c:v>451.1</c:v>
                </c:pt>
              </c:numCache>
            </c:numRef>
          </c:val>
          <c:extLst>
            <c:ext xmlns:c16="http://schemas.microsoft.com/office/drawing/2014/chart" uri="{C3380CC4-5D6E-409C-BE32-E72D297353CC}">
              <c16:uniqueId val="{00000000-11E7-46CC-87A8-27DA14B87570}"/>
            </c:ext>
          </c:extLst>
        </c:ser>
        <c:ser>
          <c:idx val="1"/>
          <c:order val="1"/>
          <c:tx>
            <c:strRef>
              <c:f>'Budget Gap'!$D$2</c:f>
              <c:strCache>
                <c:ptCount val="1"/>
                <c:pt idx="0">
                  <c:v>Operating Expenses</c:v>
                </c:pt>
              </c:strCache>
            </c:strRef>
          </c:tx>
          <c:spPr>
            <a:solidFill>
              <a:schemeClr val="accent2">
                <a:lumMod val="40000"/>
                <a:lumOff val="60000"/>
              </a:schemeClr>
            </a:solidFill>
            <a:ln>
              <a:noFill/>
            </a:ln>
            <a:effectLst/>
          </c:spPr>
          <c:invertIfNegative val="0"/>
          <c:cat>
            <c:numRef>
              <c:f>'Budget Gap'!$B$3:$B$11</c:f>
              <c:numCache>
                <c:formatCode>General</c:formatCode>
                <c:ptCount val="9"/>
                <c:pt idx="0">
                  <c:v>2009</c:v>
                </c:pt>
                <c:pt idx="1">
                  <c:v>2010</c:v>
                </c:pt>
                <c:pt idx="2">
                  <c:v>2011</c:v>
                </c:pt>
                <c:pt idx="3">
                  <c:v>2012</c:v>
                </c:pt>
                <c:pt idx="5">
                  <c:v>2021</c:v>
                </c:pt>
                <c:pt idx="6">
                  <c:v>2022</c:v>
                </c:pt>
                <c:pt idx="7">
                  <c:v>2023</c:v>
                </c:pt>
                <c:pt idx="8">
                  <c:v>2024</c:v>
                </c:pt>
              </c:numCache>
            </c:numRef>
          </c:cat>
          <c:val>
            <c:numRef>
              <c:f>'Budget Gap'!$D$3:$D$11</c:f>
              <c:numCache>
                <c:formatCode>_("$"* #,##0_);_("$"* \(#,##0\);_("$"* "-"??_);_(@_)</c:formatCode>
                <c:ptCount val="9"/>
                <c:pt idx="0">
                  <c:v>575.79999999999995</c:v>
                </c:pt>
                <c:pt idx="1">
                  <c:v>634.1</c:v>
                </c:pt>
                <c:pt idx="2">
                  <c:v>646.1</c:v>
                </c:pt>
                <c:pt idx="3">
                  <c:v>650.70000000000005</c:v>
                </c:pt>
                <c:pt idx="5">
                  <c:v>533.6</c:v>
                </c:pt>
                <c:pt idx="6">
                  <c:v>522</c:v>
                </c:pt>
                <c:pt idx="7">
                  <c:v>534.9</c:v>
                </c:pt>
                <c:pt idx="8">
                  <c:v>523.70000000000005</c:v>
                </c:pt>
              </c:numCache>
            </c:numRef>
          </c:val>
          <c:extLst>
            <c:ext xmlns:c16="http://schemas.microsoft.com/office/drawing/2014/chart" uri="{C3380CC4-5D6E-409C-BE32-E72D297353CC}">
              <c16:uniqueId val="{00000001-11E7-46CC-87A8-27DA14B87570}"/>
            </c:ext>
          </c:extLst>
        </c:ser>
        <c:dLbls>
          <c:showLegendKey val="0"/>
          <c:showVal val="0"/>
          <c:showCatName val="0"/>
          <c:showSerName val="0"/>
          <c:showPercent val="0"/>
          <c:showBubbleSize val="0"/>
        </c:dLbls>
        <c:gapWidth val="150"/>
        <c:axId val="136398560"/>
        <c:axId val="136399040"/>
      </c:barChart>
      <c:catAx>
        <c:axId val="13639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6399040"/>
        <c:crosses val="autoZero"/>
        <c:auto val="1"/>
        <c:lblAlgn val="ctr"/>
        <c:lblOffset val="100"/>
        <c:noMultiLvlLbl val="0"/>
      </c:catAx>
      <c:valAx>
        <c:axId val="13639904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398560"/>
        <c:crosses val="autoZero"/>
        <c:crossBetween val="between"/>
      </c:valAx>
      <c:spPr>
        <a:gradFill>
          <a:gsLst>
            <a:gs pos="0">
              <a:schemeClr val="bg1">
                <a:lumMod val="65000"/>
              </a:schemeClr>
            </a:gs>
            <a:gs pos="0">
              <a:schemeClr val="tx1">
                <a:lumMod val="75000"/>
                <a:lumOff val="25000"/>
              </a:schemeClr>
            </a:gs>
            <a:gs pos="0">
              <a:srgbClr val="D9EEF9"/>
            </a:gs>
            <a:gs pos="100000">
              <a:schemeClr val="bg1">
                <a:lumMod val="85000"/>
              </a:schemeClr>
            </a:gs>
            <a:gs pos="0">
              <a:srgbClr val="B2DEF3"/>
            </a:gs>
            <a:gs pos="50000">
              <a:srgbClr val="E6E6E6"/>
            </a:gs>
            <a:gs pos="0">
              <a:schemeClr val="bg1">
                <a:lumMod val="95000"/>
              </a:schemeClr>
            </a:gs>
            <a:gs pos="100000">
              <a:schemeClr val="bg1">
                <a:lumMod val="65000"/>
              </a:schemeClr>
            </a:gs>
            <a:gs pos="100000">
              <a:schemeClr val="accent1">
                <a:lumMod val="45000"/>
                <a:lumOff val="55000"/>
              </a:schemeClr>
            </a:gs>
            <a:gs pos="100000">
              <a:schemeClr val="bg1">
                <a:lumMod val="65000"/>
              </a:schemeClr>
            </a:gs>
          </a:gsLst>
          <a:lin ang="5400000" scaled="1"/>
        </a:gradFill>
        <a:ln>
          <a:noFill/>
        </a:ln>
        <a:effectLst/>
      </c:spPr>
    </c:plotArea>
    <c:legend>
      <c:legendPos val="b"/>
      <c:layout>
        <c:manualLayout>
          <c:xMode val="edge"/>
          <c:yMode val="edge"/>
          <c:x val="0.36336013888537488"/>
          <c:y val="0.8550325650403795"/>
          <c:w val="0.32199313095998239"/>
          <c:h val="0.1414011750229307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54913450304099"/>
          <c:y val="6.4759567321171857E-2"/>
          <c:w val="0.67839881534285473"/>
          <c:h val="0.71671422723677192"/>
        </c:manualLayout>
      </c:layout>
      <c:barChart>
        <c:barDir val="col"/>
        <c:grouping val="clustered"/>
        <c:varyColors val="0"/>
        <c:ser>
          <c:idx val="0"/>
          <c:order val="0"/>
          <c:tx>
            <c:strRef>
              <c:f>'Giving Per Member'!$G$2</c:f>
              <c:strCache>
                <c:ptCount val="1"/>
                <c:pt idx="0">
                  <c:v>Avg Sunday Attend (ASA)</c:v>
                </c:pt>
              </c:strCache>
            </c:strRef>
          </c:tx>
          <c:spPr>
            <a:solidFill>
              <a:schemeClr val="accent1"/>
            </a:solidFill>
            <a:ln>
              <a:noFill/>
            </a:ln>
            <a:effectLst/>
          </c:spPr>
          <c:invertIfNegative val="0"/>
          <c:cat>
            <c:numRef>
              <c:f>'Giving Per Member'!$B$3:$B$6</c:f>
              <c:numCache>
                <c:formatCode>General</c:formatCode>
                <c:ptCount val="4"/>
                <c:pt idx="0">
                  <c:v>2021</c:v>
                </c:pt>
                <c:pt idx="1">
                  <c:v>2022</c:v>
                </c:pt>
                <c:pt idx="2">
                  <c:v>2023</c:v>
                </c:pt>
                <c:pt idx="3">
                  <c:v>2024</c:v>
                </c:pt>
              </c:numCache>
            </c:numRef>
          </c:cat>
          <c:val>
            <c:numRef>
              <c:f>'Giving Per Member'!$G$3:$G$6</c:f>
              <c:numCache>
                <c:formatCode>_(* #,##0_);_(* \(#,##0\);_(* "-"??_);_(@_)</c:formatCode>
                <c:ptCount val="4"/>
                <c:pt idx="0">
                  <c:v>49</c:v>
                </c:pt>
                <c:pt idx="1">
                  <c:v>55</c:v>
                </c:pt>
                <c:pt idx="2">
                  <c:v>65</c:v>
                </c:pt>
                <c:pt idx="3">
                  <c:v>77</c:v>
                </c:pt>
              </c:numCache>
            </c:numRef>
          </c:val>
          <c:extLst>
            <c:ext xmlns:c16="http://schemas.microsoft.com/office/drawing/2014/chart" uri="{C3380CC4-5D6E-409C-BE32-E72D297353CC}">
              <c16:uniqueId val="{00000000-1449-4255-BEB9-C0806D965B2C}"/>
            </c:ext>
          </c:extLst>
        </c:ser>
        <c:dLbls>
          <c:showLegendKey val="0"/>
          <c:showVal val="0"/>
          <c:showCatName val="0"/>
          <c:showSerName val="0"/>
          <c:showPercent val="0"/>
          <c:showBubbleSize val="0"/>
        </c:dLbls>
        <c:gapWidth val="219"/>
        <c:axId val="1332684447"/>
        <c:axId val="1332683007"/>
      </c:barChart>
      <c:lineChart>
        <c:grouping val="standard"/>
        <c:varyColors val="0"/>
        <c:ser>
          <c:idx val="1"/>
          <c:order val="1"/>
          <c:tx>
            <c:strRef>
              <c:f>'Giving Per Member'!$H$2</c:f>
              <c:strCache>
                <c:ptCount val="1"/>
                <c:pt idx="0">
                  <c:v>Avg P&amp;P / ASA</c:v>
                </c:pt>
              </c:strCache>
            </c:strRef>
          </c:tx>
          <c:spPr>
            <a:ln w="28575" cap="rnd">
              <a:solidFill>
                <a:schemeClr val="accent2"/>
              </a:solidFill>
              <a:round/>
            </a:ln>
            <a:effectLst/>
          </c:spPr>
          <c:marker>
            <c:symbol val="none"/>
          </c:marker>
          <c:val>
            <c:numRef>
              <c:f>'Giving Per Member'!$H$3:$H$6</c:f>
              <c:numCache>
                <c:formatCode>_("$"* #,##0_);_("$"* \(#,##0\);_("$"* "-"??_);_(@_)</c:formatCode>
                <c:ptCount val="4"/>
                <c:pt idx="0">
                  <c:v>6610.2040816326535</c:v>
                </c:pt>
                <c:pt idx="1">
                  <c:v>5818.181818181818</c:v>
                </c:pt>
                <c:pt idx="2">
                  <c:v>5403.0769230769229</c:v>
                </c:pt>
                <c:pt idx="3">
                  <c:v>4268.8311688311687</c:v>
                </c:pt>
              </c:numCache>
            </c:numRef>
          </c:val>
          <c:smooth val="0"/>
          <c:extLst>
            <c:ext xmlns:c16="http://schemas.microsoft.com/office/drawing/2014/chart" uri="{C3380CC4-5D6E-409C-BE32-E72D297353CC}">
              <c16:uniqueId val="{00000001-1449-4255-BEB9-C0806D965B2C}"/>
            </c:ext>
          </c:extLst>
        </c:ser>
        <c:dLbls>
          <c:showLegendKey val="0"/>
          <c:showVal val="0"/>
          <c:showCatName val="0"/>
          <c:showSerName val="0"/>
          <c:showPercent val="0"/>
          <c:showBubbleSize val="0"/>
        </c:dLbls>
        <c:marker val="1"/>
        <c:smooth val="0"/>
        <c:axId val="1332488831"/>
        <c:axId val="1332486431"/>
      </c:lineChart>
      <c:catAx>
        <c:axId val="133268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2683007"/>
        <c:crosses val="autoZero"/>
        <c:auto val="1"/>
        <c:lblAlgn val="ctr"/>
        <c:lblOffset val="100"/>
        <c:noMultiLvlLbl val="0"/>
      </c:catAx>
      <c:valAx>
        <c:axId val="1332683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dirty="0"/>
                  <a:t>Avg</a:t>
                </a:r>
                <a:r>
                  <a:rPr lang="en-US" sz="1600" b="1" baseline="0" dirty="0"/>
                  <a:t> Sunday Attendance (ASA)</a:t>
                </a:r>
                <a:endParaRPr lang="en-US" sz="1600" b="1" dirty="0"/>
              </a:p>
            </c:rich>
          </c:tx>
          <c:layout>
            <c:manualLayout>
              <c:xMode val="edge"/>
              <c:yMode val="edge"/>
              <c:x val="3.2892469603942452E-2"/>
              <c:y val="0.1080782094888620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32684447"/>
        <c:crosses val="autoZero"/>
        <c:crossBetween val="between"/>
      </c:valAx>
      <c:valAx>
        <c:axId val="1332486431"/>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dirty="0"/>
                  <a:t>Avg P&amp;P* / Avg Sunday Attendance</a:t>
                </a:r>
              </a:p>
            </c:rich>
          </c:tx>
          <c:layout>
            <c:manualLayout>
              <c:xMode val="edge"/>
              <c:yMode val="edge"/>
              <c:x val="0.89886717225785151"/>
              <c:y val="5.8792838007732412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95000"/>
                  </a:schemeClr>
                </a:solidFill>
                <a:latin typeface="+mn-lt"/>
                <a:ea typeface="+mn-ea"/>
                <a:cs typeface="+mn-cs"/>
              </a:defRPr>
            </a:pPr>
            <a:endParaRPr lang="en-US"/>
          </a:p>
        </c:txPr>
        <c:crossAx val="1332488831"/>
        <c:crosses val="max"/>
        <c:crossBetween val="between"/>
      </c:valAx>
      <c:catAx>
        <c:axId val="1332488831"/>
        <c:scaling>
          <c:orientation val="minMax"/>
        </c:scaling>
        <c:delete val="1"/>
        <c:axPos val="b"/>
        <c:majorTickMark val="out"/>
        <c:minorTickMark val="none"/>
        <c:tickLblPos val="nextTo"/>
        <c:crossAx val="1332486431"/>
        <c:crosses val="autoZero"/>
        <c:auto val="1"/>
        <c:lblAlgn val="ctr"/>
        <c:lblOffset val="100"/>
        <c:noMultiLvlLbl val="0"/>
      </c:catAx>
      <c:spPr>
        <a:gradFill>
          <a:gsLst>
            <a:gs pos="0">
              <a:schemeClr val="bg1">
                <a:lumMod val="95000"/>
              </a:schemeClr>
            </a:gs>
            <a:gs pos="74000">
              <a:schemeClr val="bg1">
                <a:lumMod val="85000"/>
              </a:schemeClr>
            </a:gs>
            <a:gs pos="83000">
              <a:schemeClr val="bg1">
                <a:lumMod val="75000"/>
              </a:schemeClr>
            </a:gs>
            <a:gs pos="100000">
              <a:schemeClr val="bg1">
                <a:lumMod val="50000"/>
              </a:schemeClr>
            </a:gs>
          </a:gsLst>
          <a:lin ang="5400000" scaled="1"/>
        </a:gradFill>
        <a:ln>
          <a:noFill/>
        </a:ln>
        <a:effectLst/>
      </c:spPr>
    </c:plotArea>
    <c:legend>
      <c:legendPos val="r"/>
      <c:layout>
        <c:manualLayout>
          <c:xMode val="edge"/>
          <c:yMode val="edge"/>
          <c:x val="1.5476634034721111E-2"/>
          <c:y val="0.86167765267816199"/>
          <c:w val="0.95424900636929622"/>
          <c:h val="9.588415691931803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424"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2815" y="0"/>
            <a:ext cx="2970424" cy="463647"/>
          </a:xfrm>
          <a:prstGeom prst="rect">
            <a:avLst/>
          </a:prstGeom>
        </p:spPr>
        <p:txBody>
          <a:bodyPr vert="horz" lIns="91440" tIns="45720" rIns="91440" bIns="45720" rtlCol="0"/>
          <a:lstStyle>
            <a:lvl1pPr algn="r">
              <a:defRPr sz="1200"/>
            </a:lvl1pPr>
          </a:lstStyle>
          <a:p>
            <a:fld id="{12A34A0E-4EB1-4950-B49A-B0FBD293C567}" type="datetimeFigureOut">
              <a:rPr lang="en-US" smtClean="0"/>
              <a:t>9/18/2024</a:t>
            </a:fld>
            <a:endParaRPr lang="en-US"/>
          </a:p>
        </p:txBody>
      </p:sp>
      <p:sp>
        <p:nvSpPr>
          <p:cNvPr id="4" name="Slide Image Placeholder 3"/>
          <p:cNvSpPr>
            <a:spLocks noGrp="1" noRot="1" noChangeAspect="1"/>
          </p:cNvSpPr>
          <p:nvPr>
            <p:ph type="sldImg" idx="2"/>
          </p:nvPr>
        </p:nvSpPr>
        <p:spPr>
          <a:xfrm>
            <a:off x="657225"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483" y="4447153"/>
            <a:ext cx="5483860" cy="36385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0424"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2815" y="8777193"/>
            <a:ext cx="2970424" cy="463646"/>
          </a:xfrm>
          <a:prstGeom prst="rect">
            <a:avLst/>
          </a:prstGeom>
        </p:spPr>
        <p:txBody>
          <a:bodyPr vert="horz" lIns="91440" tIns="45720" rIns="91440" bIns="45720" rtlCol="0" anchor="b"/>
          <a:lstStyle>
            <a:lvl1pPr algn="r">
              <a:defRPr sz="1200"/>
            </a:lvl1pPr>
          </a:lstStyle>
          <a:p>
            <a:fld id="{4A995430-3552-4FF1-B362-26975EF4E93B}" type="slidenum">
              <a:rPr lang="en-US" smtClean="0"/>
              <a:t>‹#›</a:t>
            </a:fld>
            <a:endParaRPr lang="en-US"/>
          </a:p>
        </p:txBody>
      </p:sp>
    </p:spTree>
    <p:extLst>
      <p:ext uri="{BB962C8B-B14F-4D97-AF65-F5344CB8AC3E}">
        <p14:creationId xmlns:p14="http://schemas.microsoft.com/office/powerpoint/2010/main" val="312060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447153"/>
            <a:ext cx="5847664" cy="4504342"/>
          </a:xfrm>
        </p:spPr>
        <p:txBody>
          <a:bodyPr/>
          <a:lstStyle/>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For those of you who don’t know me, my name is Gabriel Rueda, and I’m one of the members of the Bishop’s Committee</a:t>
            </a:r>
          </a:p>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My partner, Christopher, and I joined TCOTE 19 years ago, in 2005, and we’ve served in different capacities, including BC, Finance Committee, EYG, RDV Board, Lectors, and several other Ministries</a:t>
            </a:r>
          </a:p>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Earlier this year I volunteered to lead the Stewardship Campaign –a very coveted role (not) -- not knowing that my life circumstances would change</a:t>
            </a:r>
          </a:p>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fact this that later this month we will be moving to Florida and, much to our sadness, no longer be part of TCOTE</a:t>
            </a:r>
          </a:p>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So, I few weeks ago I talked to Jamie and the BC because I felt that it might be a bit disingenuous to ask my congregation to pledge when I was no longer be here in 2025 – in other words, I tried to get out of this commitment and, as you can see… I clearly failed!</a:t>
            </a:r>
          </a:p>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But seriously, the reason Jamie and Karen and others asked me to still be here today talking to you is because I believe (perhaps even more than I did 19 years ago) in what we do as a church and as a congregation</a:t>
            </a:r>
          </a:p>
          <a:p>
            <a:pPr marL="171450" indent="-1714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So if you take anything away from my (short) presentation today is this: PLEASE PLEDGE… it’s important to you, and it’s important to the congregation.  </a:t>
            </a:r>
          </a:p>
          <a:p>
            <a:pPr marL="168275"/>
            <a:r>
              <a:rPr lang="en-US" b="1" dirty="0">
                <a:latin typeface="Arial" panose="020B0604020202020204" pitchFamily="34" charset="0"/>
                <a:cs typeface="Arial" panose="020B0604020202020204" pitchFamily="34" charset="0"/>
              </a:rPr>
              <a:t>Let me try to explain WHY</a:t>
            </a:r>
          </a:p>
        </p:txBody>
      </p:sp>
      <p:sp>
        <p:nvSpPr>
          <p:cNvPr id="4" name="Slide Number Placeholder 3"/>
          <p:cNvSpPr>
            <a:spLocks noGrp="1"/>
          </p:cNvSpPr>
          <p:nvPr>
            <p:ph type="sldNum" sz="quarter" idx="5"/>
          </p:nvPr>
        </p:nvSpPr>
        <p:spPr/>
        <p:txBody>
          <a:bodyPr/>
          <a:lstStyle/>
          <a:p>
            <a:fld id="{4A995430-3552-4FF1-B362-26975EF4E93B}" type="slidenum">
              <a:rPr lang="en-US" smtClean="0"/>
              <a:t>1</a:t>
            </a:fld>
            <a:endParaRPr lang="en-US"/>
          </a:p>
        </p:txBody>
      </p:sp>
    </p:spTree>
    <p:extLst>
      <p:ext uri="{BB962C8B-B14F-4D97-AF65-F5344CB8AC3E}">
        <p14:creationId xmlns:p14="http://schemas.microsoft.com/office/powerpoint/2010/main" val="64811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2" y="4447153"/>
            <a:ext cx="5943918" cy="4432152"/>
          </a:xfrm>
        </p:spPr>
        <p:txBody>
          <a:bodyPr/>
          <a:lstStyle/>
          <a:p>
            <a:pPr marL="171450" indent="-171450" algn="l">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BTW, </a:t>
            </a:r>
            <a:r>
              <a:rPr lang="en-US" b="1" dirty="0">
                <a:latin typeface="Arial" panose="020B0604020202020204" pitchFamily="34" charset="0"/>
                <a:cs typeface="Arial" panose="020B0604020202020204" pitchFamily="34" charset="0"/>
              </a:rPr>
              <a:t>Questions</a:t>
            </a:r>
            <a:r>
              <a:rPr lang="en-US" dirty="0">
                <a:latin typeface="Arial" panose="020B0604020202020204" pitchFamily="34" charset="0"/>
                <a:cs typeface="Arial" panose="020B0604020202020204" pitchFamily="34" charset="0"/>
              </a:rPr>
              <a:t> are welcome and encouraged, and will have a Q&amp;A at the end of this (short) presentation</a:t>
            </a:r>
          </a:p>
          <a:p>
            <a:pPr marL="171450" indent="-171450" algn="l">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This presentation has two parts: one ANALYTICAL and one SPIRITUAL</a:t>
            </a:r>
          </a:p>
          <a:p>
            <a:pPr marL="171450" indent="-171450" algn="l">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So, let me start the first part with Budgeting. Budgeting is an annual process that is critical to our operation as a church and Pledging is at the core of that process</a:t>
            </a:r>
          </a:p>
          <a:p>
            <a:pPr marL="228600" indent="-228600" algn="l">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Our Income comes from different sources but (using 2024 as an example), more than 60% of it comes from Pledge &amp; Plate donations</a:t>
            </a:r>
          </a:p>
          <a:p>
            <a:pPr marL="171450" indent="-171450" algn="l">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Our Expenses go to support our Staff, pay our mortgage, maintaining our buildings and grounds and pay taxes and utilities</a:t>
            </a:r>
          </a:p>
          <a:p>
            <a:pPr marL="628650" lvl="1"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Only a small portion (6%) goes to Diocese support</a:t>
            </a:r>
          </a:p>
          <a:p>
            <a:pPr marL="628650" lvl="1"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 exchange for that support, the Diocese provides support to us (example)</a:t>
            </a:r>
          </a:p>
          <a:p>
            <a:pPr marL="228600" indent="-228600">
              <a:spcBef>
                <a:spcPts val="600"/>
              </a:spcBef>
              <a:spcAft>
                <a:spcPts val="600"/>
              </a:spcAft>
              <a:buFont typeface="+mj-lt"/>
              <a:buAutoNum type="arabicPeriod" startAt="2"/>
            </a:pPr>
            <a:r>
              <a:rPr lang="en-US" dirty="0">
                <a:latin typeface="Arial" panose="020B0604020202020204" pitchFamily="34" charset="0"/>
                <a:cs typeface="Arial" panose="020B0604020202020204" pitchFamily="34" charset="0"/>
              </a:rPr>
              <a:t>There is a shortfall between our Income and our Expenses, which we cover by drawing from our Savings / Investments</a:t>
            </a:r>
          </a:p>
          <a:p>
            <a:pPr marL="628650" lvl="1"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We’ll talk about that GAP in a minute, but in 2024 that gap represented 14% of our budget</a:t>
            </a:r>
          </a:p>
          <a:p>
            <a:pPr marL="228600" indent="-228600">
              <a:spcBef>
                <a:spcPts val="600"/>
              </a:spcBef>
              <a:spcAft>
                <a:spcPts val="600"/>
              </a:spcAft>
              <a:buFont typeface="+mj-lt"/>
              <a:buAutoNum type="arabicPeriod" startAt="3"/>
            </a:pPr>
            <a:r>
              <a:rPr lang="en-US" dirty="0">
                <a:latin typeface="Arial" panose="020B0604020202020204" pitchFamily="34" charset="0"/>
                <a:cs typeface="Arial" panose="020B0604020202020204" pitchFamily="34" charset="0"/>
              </a:rPr>
              <a:t>If there is one takeaway from all these numbers and graphs, is that every time our Income cannot cover our Expenses, we are chipping away from our Reserves… which of course we cannot continue to do forever.</a:t>
            </a:r>
          </a:p>
          <a:p>
            <a:pPr marL="171450" indent="-171450" algn="l">
              <a:spcBef>
                <a:spcPts val="6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A995430-3552-4FF1-B362-26975EF4E93B}" type="slidenum">
              <a:rPr lang="en-US" smtClean="0"/>
              <a:t>2</a:t>
            </a:fld>
            <a:endParaRPr lang="en-US"/>
          </a:p>
        </p:txBody>
      </p:sp>
      <p:sp>
        <p:nvSpPr>
          <p:cNvPr id="5" name="Oval 4">
            <a:extLst>
              <a:ext uri="{FF2B5EF4-FFF2-40B4-BE49-F238E27FC236}">
                <a16:creationId xmlns:a16="http://schemas.microsoft.com/office/drawing/2014/main" id="{F74EA21B-1517-D0A0-9961-5D2F25942543}"/>
              </a:ext>
            </a:extLst>
          </p:cNvPr>
          <p:cNvSpPr/>
          <p:nvPr/>
        </p:nvSpPr>
        <p:spPr>
          <a:xfrm>
            <a:off x="671262" y="5823284"/>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C5B733-AD29-5600-46A4-19B66D432F06}"/>
              </a:ext>
            </a:extLst>
          </p:cNvPr>
          <p:cNvSpPr/>
          <p:nvPr/>
        </p:nvSpPr>
        <p:spPr>
          <a:xfrm>
            <a:off x="671262" y="7527755"/>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0D52F6E-2000-DB11-AC13-F0FF1F591C60}"/>
              </a:ext>
            </a:extLst>
          </p:cNvPr>
          <p:cNvSpPr/>
          <p:nvPr/>
        </p:nvSpPr>
        <p:spPr>
          <a:xfrm>
            <a:off x="671262" y="8546423"/>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04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Our budget is significantly lower than what it was a decade or more ago:</a:t>
            </a:r>
          </a:p>
          <a:p>
            <a:pPr marL="628650" lvl="1"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Our Income has decreased ~25% (proportionally more than our Expenses)</a:t>
            </a:r>
          </a:p>
          <a:p>
            <a:pPr marL="628650" lvl="1"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Our Expenses have decreased ~15%</a:t>
            </a:r>
          </a:p>
          <a:p>
            <a:pPr marL="228600" indent="-228600">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Because our Income has decreased more than our Expenses, our</a:t>
            </a:r>
            <a:r>
              <a:rPr lang="en-US" b="1" dirty="0">
                <a:latin typeface="Arial" panose="020B0604020202020204" pitchFamily="34" charset="0"/>
                <a:cs typeface="Arial" panose="020B0604020202020204" pitchFamily="34" charset="0"/>
              </a:rPr>
              <a:t> Budget Gap</a:t>
            </a:r>
            <a:r>
              <a:rPr lang="en-US" dirty="0">
                <a:latin typeface="Arial" panose="020B0604020202020204" pitchFamily="34" charset="0"/>
                <a:cs typeface="Arial" panose="020B0604020202020204" pitchFamily="34" charset="0"/>
              </a:rPr>
              <a:t> is now higher, i.e. </a:t>
            </a:r>
            <a:r>
              <a:rPr lang="en-US" dirty="0">
                <a:solidFill>
                  <a:srgbClr val="FF0000"/>
                </a:solidFill>
                <a:latin typeface="Arial" panose="020B0604020202020204" pitchFamily="34" charset="0"/>
                <a:cs typeface="Arial" panose="020B0604020202020204" pitchFamily="34" charset="0"/>
              </a:rPr>
              <a:t>double-digit percentage</a:t>
            </a:r>
            <a:r>
              <a:rPr lang="en-US" dirty="0">
                <a:latin typeface="Arial" panose="020B0604020202020204" pitchFamily="34" charset="0"/>
                <a:cs typeface="Arial" panose="020B0604020202020204" pitchFamily="34" charset="0"/>
              </a:rPr>
              <a:t> (you can see the larger dip in the second set of bars on the right, compared to those on the left)</a:t>
            </a:r>
          </a:p>
          <a:p>
            <a:pPr marL="228600" indent="-228600">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The good news is that a small change in our Pledging habits could make a large impact</a:t>
            </a:r>
          </a:p>
        </p:txBody>
      </p:sp>
      <p:sp>
        <p:nvSpPr>
          <p:cNvPr id="4" name="Slide Number Placeholder 3"/>
          <p:cNvSpPr>
            <a:spLocks noGrp="1"/>
          </p:cNvSpPr>
          <p:nvPr>
            <p:ph type="sldNum" sz="quarter" idx="5"/>
          </p:nvPr>
        </p:nvSpPr>
        <p:spPr/>
        <p:txBody>
          <a:bodyPr/>
          <a:lstStyle/>
          <a:p>
            <a:fld id="{4A995430-3552-4FF1-B362-26975EF4E93B}" type="slidenum">
              <a:rPr lang="en-US" smtClean="0"/>
              <a:t>3</a:t>
            </a:fld>
            <a:endParaRPr lang="en-US"/>
          </a:p>
        </p:txBody>
      </p:sp>
      <p:sp>
        <p:nvSpPr>
          <p:cNvPr id="6" name="Oval 5">
            <a:extLst>
              <a:ext uri="{FF2B5EF4-FFF2-40B4-BE49-F238E27FC236}">
                <a16:creationId xmlns:a16="http://schemas.microsoft.com/office/drawing/2014/main" id="{4340BC4F-13BF-DA60-7446-C72CBE4AD2FB}"/>
              </a:ext>
            </a:extLst>
          </p:cNvPr>
          <p:cNvSpPr/>
          <p:nvPr/>
        </p:nvSpPr>
        <p:spPr>
          <a:xfrm>
            <a:off x="671262" y="5626765"/>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A5687F5-9D3F-A64F-0AE3-BB751C44636A}"/>
              </a:ext>
            </a:extLst>
          </p:cNvPr>
          <p:cNvSpPr/>
          <p:nvPr/>
        </p:nvSpPr>
        <p:spPr>
          <a:xfrm>
            <a:off x="671262" y="6320577"/>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12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Our Average Sunday Attendance (ASA) took a significant hit after 2017 and then again during COVID</a:t>
            </a:r>
          </a:p>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It reached a low point in 2021, and now it’s slowly climbing up again (BLUE BARS)</a:t>
            </a:r>
          </a:p>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Our Giving (i.e. Pledge &amp; Plate) per person attending, however, been steadily declining</a:t>
            </a:r>
          </a:p>
          <a:p>
            <a:pPr marL="177800" indent="-177800">
              <a:spcBef>
                <a:spcPts val="600"/>
              </a:spcBef>
              <a:spcAft>
                <a:spcPts val="600"/>
              </a:spcAft>
              <a:tabLst>
                <a:tab pos="177800" algn="l"/>
              </a:tabLst>
            </a:pPr>
            <a:r>
              <a:rPr lang="en-US" dirty="0">
                <a:latin typeface="Arial" panose="020B0604020202020204" pitchFamily="34" charset="0"/>
                <a:cs typeface="Arial" panose="020B0604020202020204" pitchFamily="34" charset="0"/>
              </a:rPr>
              <a:t>1. If every person (man, woman or child) who regularly comes to church would </a:t>
            </a:r>
            <a:r>
              <a:rPr lang="en-US" b="1" i="1" u="sng" dirty="0">
                <a:latin typeface="Arial" panose="020B0604020202020204" pitchFamily="34" charset="0"/>
                <a:cs typeface="Arial" panose="020B0604020202020204" pitchFamily="34" charset="0"/>
              </a:rPr>
              <a:t>increase</a:t>
            </a:r>
            <a:r>
              <a:rPr lang="en-US" dirty="0">
                <a:latin typeface="Arial" panose="020B0604020202020204" pitchFamily="34" charset="0"/>
                <a:cs typeface="Arial" panose="020B0604020202020204" pitchFamily="34" charset="0"/>
              </a:rPr>
              <a:t> their pledge by just the equivalent of a couple of fancy coffees and a snack at Starbucks (or your favorite coffee shop) our Gap would disappear.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A995430-3552-4FF1-B362-26975EF4E93B}" type="slidenum">
              <a:rPr lang="en-US" smtClean="0"/>
              <a:t>4</a:t>
            </a:fld>
            <a:endParaRPr lang="en-US" dirty="0"/>
          </a:p>
        </p:txBody>
      </p:sp>
      <p:sp>
        <p:nvSpPr>
          <p:cNvPr id="5" name="Oval 4">
            <a:extLst>
              <a:ext uri="{FF2B5EF4-FFF2-40B4-BE49-F238E27FC236}">
                <a16:creationId xmlns:a16="http://schemas.microsoft.com/office/drawing/2014/main" id="{976E46C2-BA4C-9248-EF94-1BBA9BD52870}"/>
              </a:ext>
            </a:extLst>
          </p:cNvPr>
          <p:cNvSpPr/>
          <p:nvPr/>
        </p:nvSpPr>
        <p:spPr>
          <a:xfrm>
            <a:off x="671262" y="5995723"/>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56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Moving away from cold numbers and into the more spiritual side of Giving, let’s take a look at why Stewardship is important:</a:t>
            </a:r>
          </a:p>
          <a:p>
            <a:pPr marL="228600" indent="-228600">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Let’s also agree on why Pledging is important</a:t>
            </a:r>
          </a:p>
          <a:p>
            <a:pPr marL="228600" indent="-228600">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In Conclusion: </a:t>
            </a:r>
            <a:r>
              <a:rPr lang="en-US" sz="1200" b="1" dirty="0">
                <a:latin typeface="Arial" panose="020B0604020202020204" pitchFamily="34" charset="0"/>
                <a:cs typeface="Arial" panose="020B0604020202020204" pitchFamily="34" charset="0"/>
              </a:rPr>
              <a:t>Giving is an important part of our spiritual journey, </a:t>
            </a:r>
          </a:p>
          <a:p>
            <a:pPr lvl="1" indent="-228600"/>
            <a:r>
              <a:rPr lang="en-US" b="1" dirty="0">
                <a:latin typeface="Arial" panose="020B0604020202020204" pitchFamily="34" charset="0"/>
                <a:cs typeface="Arial" panose="020B0604020202020204" pitchFamily="34" charset="0"/>
              </a:rPr>
              <a:t>individually and as a congregation</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A995430-3552-4FF1-B362-26975EF4E93B}" type="slidenum">
              <a:rPr lang="en-US" smtClean="0"/>
              <a:t>5</a:t>
            </a:fld>
            <a:endParaRPr lang="en-US"/>
          </a:p>
        </p:txBody>
      </p:sp>
      <p:sp>
        <p:nvSpPr>
          <p:cNvPr id="6" name="Oval 5">
            <a:extLst>
              <a:ext uri="{FF2B5EF4-FFF2-40B4-BE49-F238E27FC236}">
                <a16:creationId xmlns:a16="http://schemas.microsoft.com/office/drawing/2014/main" id="{348F768B-0B18-5E83-C4BE-CF4244DCD0BD}"/>
              </a:ext>
            </a:extLst>
          </p:cNvPr>
          <p:cNvSpPr/>
          <p:nvPr/>
        </p:nvSpPr>
        <p:spPr>
          <a:xfrm>
            <a:off x="671262" y="4439648"/>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2B2A8D6-56F8-7736-3E55-CE69BAF93DA1}"/>
              </a:ext>
            </a:extLst>
          </p:cNvPr>
          <p:cNvSpPr/>
          <p:nvPr/>
        </p:nvSpPr>
        <p:spPr>
          <a:xfrm>
            <a:off x="671262" y="4952990"/>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18066BB-A8EC-2B49-070F-1E14AE7CDFAC}"/>
              </a:ext>
            </a:extLst>
          </p:cNvPr>
          <p:cNvSpPr/>
          <p:nvPr/>
        </p:nvSpPr>
        <p:spPr>
          <a:xfrm>
            <a:off x="671262" y="5297890"/>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99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B</a:t>
            </a:r>
            <a:r>
              <a:rPr lang="en-US" sz="1200" dirty="0">
                <a:latin typeface="Arial" panose="020B0604020202020204" pitchFamily="34" charset="0"/>
                <a:cs typeface="Arial" panose="020B0604020202020204" pitchFamily="34" charset="0"/>
              </a:rPr>
              <a:t>eyond “keeping the light on”… our generous giving enables outreach activities and multiple ministries</a:t>
            </a:r>
          </a:p>
          <a:p>
            <a:pPr marL="628650" lvl="1"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Some of them have been around for a long time, such us OWLs</a:t>
            </a:r>
          </a:p>
          <a:p>
            <a:pPr marL="628650" lvl="1" indent="-1714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But we also have new and important ministries that we want to nurture and grow, such as Creation Care and Interfaith</a:t>
            </a:r>
          </a:p>
          <a:p>
            <a:pPr marL="228600" indent="-228600">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As a matter of fact, Outreach and Ministries at are the core of our mission statement at TCOTE</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A995430-3552-4FF1-B362-26975EF4E93B}" type="slidenum">
              <a:rPr lang="en-US" smtClean="0"/>
              <a:t>6</a:t>
            </a:fld>
            <a:endParaRPr lang="en-US"/>
          </a:p>
        </p:txBody>
      </p:sp>
      <p:sp>
        <p:nvSpPr>
          <p:cNvPr id="5" name="Oval 4">
            <a:extLst>
              <a:ext uri="{FF2B5EF4-FFF2-40B4-BE49-F238E27FC236}">
                <a16:creationId xmlns:a16="http://schemas.microsoft.com/office/drawing/2014/main" id="{03B8231C-53CC-4555-8F2A-A761A5D613DB}"/>
              </a:ext>
            </a:extLst>
          </p:cNvPr>
          <p:cNvSpPr/>
          <p:nvPr/>
        </p:nvSpPr>
        <p:spPr>
          <a:xfrm>
            <a:off x="671262" y="5823286"/>
            <a:ext cx="274320" cy="2743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55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A995430-3552-4FF1-B362-26975EF4E93B}" type="slidenum">
              <a:rPr lang="en-US" smtClean="0"/>
              <a:t>7</a:t>
            </a:fld>
            <a:endParaRPr lang="en-US"/>
          </a:p>
        </p:txBody>
      </p:sp>
    </p:spTree>
    <p:extLst>
      <p:ext uri="{BB962C8B-B14F-4D97-AF65-F5344CB8AC3E}">
        <p14:creationId xmlns:p14="http://schemas.microsoft.com/office/powerpoint/2010/main" val="6737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A995430-3552-4FF1-B362-26975EF4E93B}" type="slidenum">
              <a:rPr lang="en-US" smtClean="0"/>
              <a:t>8</a:t>
            </a:fld>
            <a:endParaRPr lang="en-US"/>
          </a:p>
        </p:txBody>
      </p:sp>
      <p:sp>
        <p:nvSpPr>
          <p:cNvPr id="9" name="TextBox 8">
            <a:extLst>
              <a:ext uri="{FF2B5EF4-FFF2-40B4-BE49-F238E27FC236}">
                <a16:creationId xmlns:a16="http://schemas.microsoft.com/office/drawing/2014/main" id="{84FF6928-37E5-76F3-E637-AED23B2AE812}"/>
              </a:ext>
            </a:extLst>
          </p:cNvPr>
          <p:cNvSpPr txBox="1"/>
          <p:nvPr/>
        </p:nvSpPr>
        <p:spPr>
          <a:xfrm>
            <a:off x="657225" y="4485997"/>
            <a:ext cx="5779670" cy="3785652"/>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Paying electronically or </a:t>
            </a:r>
            <a:r>
              <a:rPr lang="en-US" sz="1200" kern="100" dirty="0">
                <a:latin typeface="Arial" panose="020B0604020202020204" pitchFamily="34" charset="0"/>
                <a:ea typeface="Aptos" panose="020B0004020202020204" pitchFamily="34" charset="0"/>
                <a:cs typeface="Times New Roman" panose="02020603050405020304" pitchFamily="18" charset="0"/>
              </a:rPr>
              <a:t>by automatic payment are the preferred method. </a:t>
            </a:r>
          </a:p>
          <a:p>
            <a:pPr marL="171450" indent="-171450">
              <a:spcBef>
                <a:spcPts val="600"/>
              </a:spcBef>
              <a:spcAft>
                <a:spcPts val="600"/>
              </a:spcAft>
              <a:buFont typeface="Arial" panose="020B0604020202020204" pitchFamily="34" charset="0"/>
              <a:buChar char="•"/>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ELECTRONICALLY: </a:t>
            </a:r>
            <a:r>
              <a:rPr lang="en-US" sz="1200" dirty="0">
                <a:effectLst/>
                <a:latin typeface="Arial" panose="020B0604020202020204" pitchFamily="34" charset="0"/>
                <a:ea typeface="Aptos" panose="020B0004020202020204" pitchFamily="34" charset="0"/>
              </a:rPr>
              <a:t>You can set up a direct “bill pay” via the online “bill pay” services of your bank. This is the electronic equivalent of writing a check.</a:t>
            </a:r>
            <a:endParaRPr lang="en-US" sz="1200" kern="100" dirty="0">
              <a:effectLst/>
              <a:latin typeface="Arial" panose="020B0604020202020204" pitchFamily="34" charset="0"/>
              <a:ea typeface="Aptos" panose="020B0004020202020204" pitchFamily="34" charset="0"/>
              <a:cs typeface="Times New Roman" panose="02020603050405020304" pitchFamily="18" charset="0"/>
            </a:endParaRPr>
          </a:p>
          <a:p>
            <a:pPr marL="349250" lvl="1" indent="-171450">
              <a:spcBef>
                <a:spcPts val="600"/>
              </a:spcBef>
              <a:spcAft>
                <a:spcPts val="600"/>
              </a:spcAft>
              <a:buFont typeface="Arial" panose="020B0604020202020204" pitchFamily="34" charset="0"/>
              <a:buChar char="•"/>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It will save you time, especially when you are out of town, and it is fast, direct, and saves trees!</a:t>
            </a:r>
            <a:endParaRPr lang="en-US" sz="1200" kern="100" dirty="0">
              <a:latin typeface="Arial" panose="020B0604020202020204" pitchFamily="34" charset="0"/>
              <a:ea typeface="Aptos" panose="020B0004020202020204" pitchFamily="34" charset="0"/>
              <a:cs typeface="Times New Roman" panose="02020603050405020304" pitchFamily="18" charset="0"/>
            </a:endParaRPr>
          </a:p>
          <a:p>
            <a:pPr marL="349250" lvl="1" indent="-171450">
              <a:spcBef>
                <a:spcPts val="600"/>
              </a:spcBef>
              <a:spcAft>
                <a:spcPts val="600"/>
              </a:spcAft>
              <a:buFont typeface="Arial" panose="020B0604020202020204" pitchFamily="34" charset="0"/>
              <a:buChar char="•"/>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The contact details you need to set up the church as an online “bill pay” account with </a:t>
            </a:r>
            <a:r>
              <a:rPr lang="en-US" sz="1200" kern="100" dirty="0">
                <a:latin typeface="Arial" panose="020B0604020202020204" pitchFamily="34" charset="0"/>
                <a:ea typeface="Aptos" panose="020B0004020202020204" pitchFamily="34" charset="0"/>
                <a:cs typeface="Times New Roman" panose="02020603050405020304" pitchFamily="18" charset="0"/>
              </a:rPr>
              <a:t>your bank are: The Church of the Epiphany, Oak Park – 5450 Churchwood Dr., Oak Park, CA. 91377-.</a:t>
            </a:r>
          </a:p>
          <a:p>
            <a:pPr marL="349250" lvl="1" indent="-171450">
              <a:spcBef>
                <a:spcPts val="600"/>
              </a:spcBef>
              <a:spcAft>
                <a:spcPts val="600"/>
              </a:spcAft>
              <a:buFont typeface="Arial" panose="020B0604020202020204" pitchFamily="34" charset="0"/>
              <a:buChar char="•"/>
            </a:pPr>
            <a:r>
              <a:rPr lang="en-US" sz="1200" kern="100" dirty="0">
                <a:latin typeface="Arial" panose="020B0604020202020204" pitchFamily="34" charset="0"/>
                <a:ea typeface="Aptos" panose="020B0004020202020204" pitchFamily="34" charset="0"/>
                <a:cs typeface="Times New Roman" panose="02020603050405020304" pitchFamily="18" charset="0"/>
              </a:rPr>
              <a:t>If you have never used this service before, simply go to your bank’s webpage and click on a tab for online banking or online “bill p</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ay”. You will then be walked through the set up</a:t>
            </a:r>
          </a:p>
          <a:p>
            <a:pPr marL="349250" lvl="1" indent="-171450">
              <a:spcBef>
                <a:spcPts val="600"/>
              </a:spcBef>
              <a:spcAft>
                <a:spcPts val="600"/>
              </a:spcAft>
              <a:buFont typeface="Arial" panose="020B0604020202020204" pitchFamily="34" charset="0"/>
              <a:buChar char="•"/>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Or, contact Michelle Ponticelli at the church and she will help you set this up. </a:t>
            </a:r>
          </a:p>
          <a:p>
            <a:pPr marL="171450" indent="-171450">
              <a:spcBef>
                <a:spcPts val="600"/>
              </a:spcBef>
              <a:spcAft>
                <a:spcPts val="600"/>
              </a:spcAft>
              <a:buFont typeface="Arial" panose="020B0604020202020204" pitchFamily="34" charset="0"/>
              <a:buChar char="•"/>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AUTOMATIC PAYMENT: is a transfer of money directly from your bank account into GHTC’s bank account. If you are interested in this, Michelle Ponticelli will help you set it up.</a:t>
            </a:r>
            <a:endParaRPr lang="en-US" sz="1200" dirty="0"/>
          </a:p>
        </p:txBody>
      </p:sp>
    </p:spTree>
    <p:extLst>
      <p:ext uri="{BB962C8B-B14F-4D97-AF65-F5344CB8AC3E}">
        <p14:creationId xmlns:p14="http://schemas.microsoft.com/office/powerpoint/2010/main" val="971801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4BD2-A36A-4C51-8B82-E5ECA1576B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8C1E9F-D897-42ED-93FC-8513838BDC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0754DA-004F-444D-BC1F-BDD6D10581C7}"/>
              </a:ext>
            </a:extLst>
          </p:cNvPr>
          <p:cNvSpPr>
            <a:spLocks noGrp="1"/>
          </p:cNvSpPr>
          <p:nvPr>
            <p:ph type="dt" sz="half" idx="10"/>
          </p:nvPr>
        </p:nvSpPr>
        <p:spPr/>
        <p:txBody>
          <a:bodyPr/>
          <a:lstStyle/>
          <a:p>
            <a:fld id="{20C78A92-A44F-44C1-867E-6304855D6C87}" type="datetime1">
              <a:rPr lang="en-US" smtClean="0"/>
              <a:t>9/18/2024</a:t>
            </a:fld>
            <a:endParaRPr lang="en-US"/>
          </a:p>
        </p:txBody>
      </p:sp>
      <p:sp>
        <p:nvSpPr>
          <p:cNvPr id="5" name="Footer Placeholder 4">
            <a:extLst>
              <a:ext uri="{FF2B5EF4-FFF2-40B4-BE49-F238E27FC236}">
                <a16:creationId xmlns:a16="http://schemas.microsoft.com/office/drawing/2014/main" id="{FB4382B3-DA4C-4F44-B729-7C34603BE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6684D-C647-4BEC-A4E1-04F394E24187}"/>
              </a:ext>
            </a:extLst>
          </p:cNvPr>
          <p:cNvSpPr>
            <a:spLocks noGrp="1"/>
          </p:cNvSpPr>
          <p:nvPr>
            <p:ph type="sldNum" sz="quarter" idx="12"/>
          </p:nvPr>
        </p:nvSpPr>
        <p:spPr>
          <a:xfrm>
            <a:off x="9409587" y="43153"/>
            <a:ext cx="2743200" cy="365125"/>
          </a:xfrm>
        </p:spPr>
        <p:txBody>
          <a:bodyPr/>
          <a:lstStyle>
            <a:lvl1pPr>
              <a:defRPr sz="1800" b="1">
                <a:solidFill>
                  <a:schemeClr val="tx1">
                    <a:lumMod val="50000"/>
                    <a:lumOff val="50000"/>
                  </a:schemeClr>
                </a:solidFill>
              </a:defRPr>
            </a:lvl1pPr>
          </a:lstStyle>
          <a:p>
            <a:fld id="{F68CC6AC-0304-4A49-8A54-776D341E7702}" type="slidenum">
              <a:rPr lang="en-US" smtClean="0"/>
              <a:pPr/>
              <a:t>‹#›</a:t>
            </a:fld>
            <a:endParaRPr lang="en-US"/>
          </a:p>
        </p:txBody>
      </p:sp>
      <p:pic>
        <p:nvPicPr>
          <p:cNvPr id="7" name="Picture 6" descr="A picture containing sky, outdoor, building, church&#10;&#10;Description automatically generated">
            <a:extLst>
              <a:ext uri="{FF2B5EF4-FFF2-40B4-BE49-F238E27FC236}">
                <a16:creationId xmlns:a16="http://schemas.microsoft.com/office/drawing/2014/main" id="{622AAFE1-6D6A-34C2-F86E-D8AF69425B1F}"/>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17402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C57B81-963C-4A03-B313-BCF4D5DFC74A}"/>
              </a:ext>
            </a:extLst>
          </p:cNvPr>
          <p:cNvSpPr>
            <a:spLocks noGrp="1"/>
          </p:cNvSpPr>
          <p:nvPr>
            <p:ph type="title"/>
          </p:nvPr>
        </p:nvSpPr>
        <p:spPr>
          <a:xfrm>
            <a:off x="457200" y="366280"/>
            <a:ext cx="10515600" cy="5862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0AED5AE-9F66-4375-AE83-5EF9DEA7E2F5}"/>
              </a:ext>
            </a:extLst>
          </p:cNvPr>
          <p:cNvSpPr>
            <a:spLocks noGrp="1"/>
          </p:cNvSpPr>
          <p:nvPr>
            <p:ph type="body" idx="1"/>
          </p:nvPr>
        </p:nvSpPr>
        <p:spPr>
          <a:xfrm>
            <a:off x="457200" y="101697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C23FCDC8-D45E-4B71-B872-46416E333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B307E-CFC3-4A7A-AD2E-61ABFE7C20AF}" type="datetime1">
              <a:rPr lang="en-US" smtClean="0"/>
              <a:t>9/18/2024</a:t>
            </a:fld>
            <a:endParaRPr lang="en-US"/>
          </a:p>
        </p:txBody>
      </p:sp>
      <p:sp>
        <p:nvSpPr>
          <p:cNvPr id="5" name="Footer Placeholder 4">
            <a:extLst>
              <a:ext uri="{FF2B5EF4-FFF2-40B4-BE49-F238E27FC236}">
                <a16:creationId xmlns:a16="http://schemas.microsoft.com/office/drawing/2014/main" id="{810C5374-5F63-4076-8BE5-1EE421DE0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7E271F-E3B4-4124-B54F-AC7F2A8D9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CC6AC-0304-4A49-8A54-776D341E7702}" type="slidenum">
              <a:rPr lang="en-US" smtClean="0"/>
              <a:t>‹#›</a:t>
            </a:fld>
            <a:endParaRPr lang="en-US"/>
          </a:p>
        </p:txBody>
      </p:sp>
      <p:pic>
        <p:nvPicPr>
          <p:cNvPr id="7" name="Picture 6" descr="A picture containing sky, outdoor, building, church&#10;&#10;Description automatically generated">
            <a:extLst>
              <a:ext uri="{FF2B5EF4-FFF2-40B4-BE49-F238E27FC236}">
                <a16:creationId xmlns:a16="http://schemas.microsoft.com/office/drawing/2014/main" id="{5A7F1F24-9DA5-EFFF-BECD-4C3D44F46554}"/>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0" y="4315"/>
            <a:ext cx="12192000" cy="6858000"/>
          </a:xfrm>
          <a:prstGeom prst="rect">
            <a:avLst/>
          </a:prstGeom>
        </p:spPr>
      </p:pic>
    </p:spTree>
    <p:extLst>
      <p:ext uri="{BB962C8B-B14F-4D97-AF65-F5344CB8AC3E}">
        <p14:creationId xmlns:p14="http://schemas.microsoft.com/office/powerpoint/2010/main" val="706119701"/>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2400" b="1" i="0" kern="1200" cap="all" baseline="0">
          <a:solidFill>
            <a:srgbClr val="0070C0"/>
          </a:solidFill>
          <a:latin typeface="Calibri" panose="020F0502020204030204" pitchFamily="34" charset="0"/>
          <a:ea typeface="+mj-ea"/>
          <a:cs typeface="+mj-cs"/>
        </a:defRPr>
      </a:lvl1pPr>
    </p:titleStyle>
    <p:bodyStyle>
      <a:lvl1pPr marL="230188" indent="-228600" algn="l" defTabSz="914400" rtl="0" eaLnBrk="1" latinLnBrk="0" hangingPunct="1">
        <a:lnSpc>
          <a:spcPct val="90000"/>
        </a:lnSpc>
        <a:spcBef>
          <a:spcPts val="1000"/>
        </a:spcBef>
        <a:buClr>
          <a:srgbClr val="0070C0"/>
        </a:buClr>
        <a:buFont typeface="Arial" panose="020B0604020202020204" pitchFamily="34" charset="0"/>
        <a:buChar char="•"/>
        <a:defRPr sz="1600" kern="1200" baseline="0">
          <a:solidFill>
            <a:schemeClr val="tx1"/>
          </a:solidFill>
          <a:latin typeface="Arial" panose="020B0604020202020204" pitchFamily="34" charset="0"/>
          <a:ea typeface="+mn-ea"/>
          <a:cs typeface="+mn-cs"/>
        </a:defRPr>
      </a:lvl1pPr>
      <a:lvl2pPr marL="461963" indent="-228600" algn="l" defTabSz="914400" rtl="0" eaLnBrk="1" latinLnBrk="0" hangingPunct="1">
        <a:lnSpc>
          <a:spcPct val="90000"/>
        </a:lnSpc>
        <a:spcBef>
          <a:spcPts val="1200"/>
        </a:spcBef>
        <a:buClr>
          <a:srgbClr val="0070C0"/>
        </a:buClr>
        <a:buFont typeface="Arial" panose="020B0604020202020204" pitchFamily="34" charset="0"/>
        <a:buChar char="−"/>
        <a:defRPr sz="1600" kern="1200" baseline="0">
          <a:solidFill>
            <a:schemeClr val="tx1"/>
          </a:solidFill>
          <a:latin typeface="Arial" panose="020B0604020202020204" pitchFamily="34" charset="0"/>
          <a:ea typeface="+mn-ea"/>
          <a:cs typeface="+mn-cs"/>
        </a:defRPr>
      </a:lvl2pPr>
      <a:lvl3pPr marL="2005013" indent="-228600" algn="l" defTabSz="914400" rtl="0" eaLnBrk="1" latinLnBrk="0" hangingPunct="1">
        <a:lnSpc>
          <a:spcPct val="90000"/>
        </a:lnSpc>
        <a:spcBef>
          <a:spcPts val="500"/>
        </a:spcBef>
        <a:buFont typeface="Arial" panose="020B0604020202020204" pitchFamily="34" charset="0"/>
        <a:buChar char="•"/>
        <a:defRPr sz="1410" kern="1200" baseline="0">
          <a:solidFill>
            <a:schemeClr val="tx1"/>
          </a:solidFill>
          <a:latin typeface="Arial" panose="020B0604020202020204" pitchFamily="34" charset="0"/>
          <a:ea typeface="+mn-ea"/>
          <a:cs typeface="+mn-cs"/>
        </a:defRPr>
      </a:lvl3pPr>
      <a:lvl4pPr marL="2005013" indent="-228600" algn="l" defTabSz="914400" rtl="0" eaLnBrk="1" latinLnBrk="0" hangingPunct="1">
        <a:lnSpc>
          <a:spcPct val="90000"/>
        </a:lnSpc>
        <a:spcBef>
          <a:spcPts val="500"/>
        </a:spcBef>
        <a:buFont typeface="Arial" panose="020B0604020202020204" pitchFamily="34" charset="0"/>
        <a:buChar char="•"/>
        <a:defRPr sz="1410" kern="1200" baseline="0">
          <a:solidFill>
            <a:schemeClr val="tx1"/>
          </a:solidFill>
          <a:latin typeface="Arial" panose="020B0604020202020204" pitchFamily="34" charset="0"/>
          <a:ea typeface="+mn-ea"/>
          <a:cs typeface="+mn-cs"/>
        </a:defRPr>
      </a:lvl4pPr>
      <a:lvl5pPr marL="2005013" indent="-228600" algn="l" defTabSz="914400" rtl="0" eaLnBrk="1" latinLnBrk="0" hangingPunct="1">
        <a:lnSpc>
          <a:spcPct val="90000"/>
        </a:lnSpc>
        <a:spcBef>
          <a:spcPts val="500"/>
        </a:spcBef>
        <a:buFont typeface="Arial" panose="020B0604020202020204" pitchFamily="34" charset="0"/>
        <a:buChar char="•"/>
        <a:defRPr sz="141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0" userDrawn="1">
          <p15:clr>
            <a:srgbClr val="F26B43"/>
          </p15:clr>
        </p15:guide>
        <p15:guide id="2"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583B54F-A35A-72D0-1C85-2E8EDE36D2EA}"/>
              </a:ext>
            </a:extLst>
          </p:cNvPr>
          <p:cNvSpPr txBox="1">
            <a:spLocks/>
          </p:cNvSpPr>
          <p:nvPr/>
        </p:nvSpPr>
        <p:spPr>
          <a:xfrm>
            <a:off x="466242" y="2428743"/>
            <a:ext cx="10937381" cy="5862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r>
              <a:rPr lang="en-US" sz="4400" dirty="0"/>
              <a:t>The church of the epiphany</a:t>
            </a:r>
          </a:p>
        </p:txBody>
      </p:sp>
      <p:sp>
        <p:nvSpPr>
          <p:cNvPr id="7" name="Title Placeholder 1">
            <a:extLst>
              <a:ext uri="{FF2B5EF4-FFF2-40B4-BE49-F238E27FC236}">
                <a16:creationId xmlns:a16="http://schemas.microsoft.com/office/drawing/2014/main" id="{9626D4A6-D3BA-3019-C27B-7A4A5373E8EF}"/>
              </a:ext>
            </a:extLst>
          </p:cNvPr>
          <p:cNvSpPr txBox="1">
            <a:spLocks/>
          </p:cNvSpPr>
          <p:nvPr/>
        </p:nvSpPr>
        <p:spPr>
          <a:xfrm>
            <a:off x="466242" y="3603194"/>
            <a:ext cx="10937381" cy="5862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r>
              <a:rPr lang="en-US" sz="4400" dirty="0"/>
              <a:t>Stewardship 2025</a:t>
            </a:r>
          </a:p>
        </p:txBody>
      </p:sp>
      <p:sp>
        <p:nvSpPr>
          <p:cNvPr id="8" name="Title Placeholder 1">
            <a:extLst>
              <a:ext uri="{FF2B5EF4-FFF2-40B4-BE49-F238E27FC236}">
                <a16:creationId xmlns:a16="http://schemas.microsoft.com/office/drawing/2014/main" id="{806BA117-B389-9C61-2D0D-BBA31A07080E}"/>
              </a:ext>
            </a:extLst>
          </p:cNvPr>
          <p:cNvSpPr txBox="1">
            <a:spLocks/>
          </p:cNvSpPr>
          <p:nvPr/>
        </p:nvSpPr>
        <p:spPr>
          <a:xfrm>
            <a:off x="466242" y="4751012"/>
            <a:ext cx="10937381" cy="58622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r>
              <a:rPr lang="en-US" sz="2800" dirty="0"/>
              <a:t>Kick-off: Sunday September 15, 2024</a:t>
            </a:r>
          </a:p>
        </p:txBody>
      </p:sp>
      <p:pic>
        <p:nvPicPr>
          <p:cNvPr id="2" name="Picture 1">
            <a:extLst>
              <a:ext uri="{FF2B5EF4-FFF2-40B4-BE49-F238E27FC236}">
                <a16:creationId xmlns:a16="http://schemas.microsoft.com/office/drawing/2014/main" id="{5422B906-4A32-8A1B-2EF7-B564849B4968}"/>
              </a:ext>
            </a:extLst>
          </p:cNvPr>
          <p:cNvPicPr>
            <a:picLocks noChangeAspect="1"/>
          </p:cNvPicPr>
          <p:nvPr/>
        </p:nvPicPr>
        <p:blipFill>
          <a:blip r:embed="rId3"/>
          <a:stretch>
            <a:fillRect/>
          </a:stretch>
        </p:blipFill>
        <p:spPr>
          <a:xfrm>
            <a:off x="1" y="17583"/>
            <a:ext cx="2209800" cy="934917"/>
          </a:xfrm>
          <a:prstGeom prst="rect">
            <a:avLst/>
          </a:prstGeom>
        </p:spPr>
      </p:pic>
      <p:pic>
        <p:nvPicPr>
          <p:cNvPr id="3" name="Image 1">
            <a:extLst>
              <a:ext uri="{FF2B5EF4-FFF2-40B4-BE49-F238E27FC236}">
                <a16:creationId xmlns:a16="http://schemas.microsoft.com/office/drawing/2014/main" id="{4B6C9AB3-A439-7DA1-1300-2084EF265A5C}"/>
              </a:ext>
            </a:extLst>
          </p:cNvPr>
          <p:cNvPicPr>
            <a:picLocks/>
          </p:cNvPicPr>
          <p:nvPr/>
        </p:nvPicPr>
        <p:blipFill>
          <a:blip r:embed="rId4" cstate="print"/>
          <a:stretch>
            <a:fillRect/>
          </a:stretch>
        </p:blipFill>
        <p:spPr>
          <a:xfrm>
            <a:off x="10220325" y="-17584"/>
            <a:ext cx="1752600" cy="970084"/>
          </a:xfrm>
          <a:prstGeom prst="rect">
            <a:avLst/>
          </a:prstGeom>
        </p:spPr>
      </p:pic>
    </p:spTree>
    <p:extLst>
      <p:ext uri="{BB962C8B-B14F-4D97-AF65-F5344CB8AC3E}">
        <p14:creationId xmlns:p14="http://schemas.microsoft.com/office/powerpoint/2010/main" val="286142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6456C710-D325-17CC-017D-0765118AEC64}"/>
              </a:ext>
            </a:extLst>
          </p:cNvPr>
          <p:cNvGraphicFramePr>
            <a:graphicFrameLocks/>
          </p:cNvGraphicFramePr>
          <p:nvPr>
            <p:extLst>
              <p:ext uri="{D42A27DB-BD31-4B8C-83A1-F6EECF244321}">
                <p14:modId xmlns:p14="http://schemas.microsoft.com/office/powerpoint/2010/main" val="3975898577"/>
              </p:ext>
            </p:extLst>
          </p:nvPr>
        </p:nvGraphicFramePr>
        <p:xfrm>
          <a:off x="539199" y="2115539"/>
          <a:ext cx="5564960" cy="344232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Placeholder 1">
            <a:extLst>
              <a:ext uri="{FF2B5EF4-FFF2-40B4-BE49-F238E27FC236}">
                <a16:creationId xmlns:a16="http://schemas.microsoft.com/office/drawing/2014/main" id="{FE5BFD52-190C-4DEF-8738-4ACBBD78ADD8}"/>
              </a:ext>
            </a:extLst>
          </p:cNvPr>
          <p:cNvSpPr txBox="1">
            <a:spLocks/>
          </p:cNvSpPr>
          <p:nvPr/>
        </p:nvSpPr>
        <p:spPr>
          <a:xfrm>
            <a:off x="466242" y="-704"/>
            <a:ext cx="11514264" cy="9525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r>
              <a:rPr lang="en-US" sz="3000" dirty="0"/>
              <a:t>Budgeting is an annual process critical to our operation</a:t>
            </a:r>
          </a:p>
          <a:p>
            <a:pPr algn="l">
              <a:spcBef>
                <a:spcPts val="600"/>
              </a:spcBef>
            </a:pPr>
            <a:r>
              <a:rPr lang="en-US" sz="2400" i="1" dirty="0"/>
              <a:t>Pledging is at the core of that process</a:t>
            </a:r>
            <a:endParaRPr lang="en-US" sz="2800" i="1" dirty="0"/>
          </a:p>
        </p:txBody>
      </p:sp>
      <p:sp>
        <p:nvSpPr>
          <p:cNvPr id="6" name="TextBox 5">
            <a:extLst>
              <a:ext uri="{FF2B5EF4-FFF2-40B4-BE49-F238E27FC236}">
                <a16:creationId xmlns:a16="http://schemas.microsoft.com/office/drawing/2014/main" id="{ED850F74-4CC3-4963-AB4A-2BD12C0603D7}"/>
              </a:ext>
            </a:extLst>
          </p:cNvPr>
          <p:cNvSpPr txBox="1"/>
          <p:nvPr/>
        </p:nvSpPr>
        <p:spPr>
          <a:xfrm>
            <a:off x="0" y="6280657"/>
            <a:ext cx="12192000" cy="461665"/>
          </a:xfrm>
          <a:prstGeom prst="rect">
            <a:avLst/>
          </a:prstGeom>
          <a:solidFill>
            <a:srgbClr val="0070C0"/>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Our Budget Gap is covered by drawing from our Savings every year</a:t>
            </a:r>
          </a:p>
        </p:txBody>
      </p:sp>
      <p:sp>
        <p:nvSpPr>
          <p:cNvPr id="5" name="Oval 4">
            <a:extLst>
              <a:ext uri="{FF2B5EF4-FFF2-40B4-BE49-F238E27FC236}">
                <a16:creationId xmlns:a16="http://schemas.microsoft.com/office/drawing/2014/main" id="{3D7D9844-75FB-EB76-9D52-0BA9718D1B8E}"/>
              </a:ext>
            </a:extLst>
          </p:cNvPr>
          <p:cNvSpPr/>
          <p:nvPr/>
        </p:nvSpPr>
        <p:spPr>
          <a:xfrm>
            <a:off x="901680" y="2833634"/>
            <a:ext cx="1229824" cy="1527351"/>
          </a:xfrm>
          <a:prstGeom prst="ellipse">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ED8FAAB-39F2-92DC-F783-CED2054E357D}"/>
              </a:ext>
            </a:extLst>
          </p:cNvPr>
          <p:cNvSpPr/>
          <p:nvPr/>
        </p:nvSpPr>
        <p:spPr>
          <a:xfrm>
            <a:off x="5154805" y="3707841"/>
            <a:ext cx="888322" cy="653143"/>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3C1952-781C-8DA8-7B8F-033E5B2770F7}"/>
              </a:ext>
            </a:extLst>
          </p:cNvPr>
          <p:cNvSpPr txBox="1"/>
          <p:nvPr/>
        </p:nvSpPr>
        <p:spPr>
          <a:xfrm>
            <a:off x="590183" y="1492386"/>
            <a:ext cx="5462992" cy="466152"/>
          </a:xfrm>
          <a:prstGeom prst="rect">
            <a:avLst/>
          </a:prstGeom>
          <a:noFill/>
        </p:spPr>
        <p:txBody>
          <a:bodyPr wrap="square" rtlCol="0" anchor="ctr">
            <a:noAutofit/>
          </a:bodyPr>
          <a:lstStyle/>
          <a:p>
            <a:r>
              <a:rPr lang="en-US" b="1" dirty="0">
                <a:latin typeface="Arial" panose="020B0604020202020204" pitchFamily="34" charset="0"/>
                <a:cs typeface="Arial" panose="020B0604020202020204" pitchFamily="34" charset="0"/>
              </a:rPr>
              <a:t>OPERATING INCOME: </a:t>
            </a:r>
            <a:r>
              <a:rPr lang="en-US" sz="1400" dirty="0">
                <a:latin typeface="Arial" panose="020B0604020202020204" pitchFamily="34" charset="0"/>
                <a:cs typeface="Arial" panose="020B0604020202020204" pitchFamily="34" charset="0"/>
              </a:rPr>
              <a:t>Where does the money come from?</a:t>
            </a:r>
          </a:p>
        </p:txBody>
      </p:sp>
      <p:sp>
        <p:nvSpPr>
          <p:cNvPr id="9" name="TextBox 8">
            <a:extLst>
              <a:ext uri="{FF2B5EF4-FFF2-40B4-BE49-F238E27FC236}">
                <a16:creationId xmlns:a16="http://schemas.microsoft.com/office/drawing/2014/main" id="{48A94B16-6C9E-DE1D-C85E-C8AA1C2F12CA}"/>
              </a:ext>
            </a:extLst>
          </p:cNvPr>
          <p:cNvSpPr txBox="1"/>
          <p:nvPr/>
        </p:nvSpPr>
        <p:spPr>
          <a:xfrm>
            <a:off x="6408678" y="1492386"/>
            <a:ext cx="5462992" cy="466152"/>
          </a:xfrm>
          <a:prstGeom prst="rect">
            <a:avLst/>
          </a:prstGeom>
          <a:noFill/>
        </p:spPr>
        <p:txBody>
          <a:bodyPr wrap="square" rtlCol="0" anchor="ctr">
            <a:noAutofit/>
          </a:bodyPr>
          <a:lstStyle/>
          <a:p>
            <a:r>
              <a:rPr lang="en-US" b="1" dirty="0">
                <a:latin typeface="Arial" panose="020B0604020202020204" pitchFamily="34" charset="0"/>
                <a:cs typeface="Arial" panose="020B0604020202020204" pitchFamily="34" charset="0"/>
              </a:rPr>
              <a:t>OPERATING EXPENSES: </a:t>
            </a:r>
            <a:r>
              <a:rPr lang="en-US" sz="1400" dirty="0">
                <a:latin typeface="Arial" panose="020B0604020202020204" pitchFamily="34" charset="0"/>
                <a:cs typeface="Arial" panose="020B0604020202020204" pitchFamily="34" charset="0"/>
              </a:rPr>
              <a:t>Where does the money go to?</a:t>
            </a:r>
          </a:p>
        </p:txBody>
      </p:sp>
      <p:graphicFrame>
        <p:nvGraphicFramePr>
          <p:cNvPr id="11" name="Chart 10">
            <a:extLst>
              <a:ext uri="{FF2B5EF4-FFF2-40B4-BE49-F238E27FC236}">
                <a16:creationId xmlns:a16="http://schemas.microsoft.com/office/drawing/2014/main" id="{F4A0AB1F-75CA-F7D5-2B6C-0C90ADAF6B0B}"/>
              </a:ext>
            </a:extLst>
          </p:cNvPr>
          <p:cNvGraphicFramePr>
            <a:graphicFrameLocks/>
          </p:cNvGraphicFramePr>
          <p:nvPr>
            <p:extLst>
              <p:ext uri="{D42A27DB-BD31-4B8C-83A1-F6EECF244321}">
                <p14:modId xmlns:p14="http://schemas.microsoft.com/office/powerpoint/2010/main" val="259000418"/>
              </p:ext>
            </p:extLst>
          </p:nvPr>
        </p:nvGraphicFramePr>
        <p:xfrm>
          <a:off x="6308195" y="2115539"/>
          <a:ext cx="5715131" cy="3435418"/>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9606AA3C-D3E7-7DD9-3607-DB0892C63795}"/>
              </a:ext>
            </a:extLst>
          </p:cNvPr>
          <p:cNvSpPr>
            <a:spLocks noGrp="1"/>
          </p:cNvSpPr>
          <p:nvPr>
            <p:ph type="sldNum" sz="quarter" idx="12"/>
          </p:nvPr>
        </p:nvSpPr>
        <p:spPr/>
        <p:txBody>
          <a:bodyPr/>
          <a:lstStyle/>
          <a:p>
            <a:fld id="{F68CC6AC-0304-4A49-8A54-776D341E7702}" type="slidenum">
              <a:rPr lang="en-US" b="1" smtClean="0">
                <a:solidFill>
                  <a:schemeClr val="bg1">
                    <a:lumMod val="50000"/>
                  </a:schemeClr>
                </a:solidFill>
              </a:rPr>
              <a:t>2</a:t>
            </a:fld>
            <a:endParaRPr lang="en-US" b="1" dirty="0">
              <a:solidFill>
                <a:schemeClr val="bg1">
                  <a:lumMod val="50000"/>
                </a:schemeClr>
              </a:solidFill>
            </a:endParaRPr>
          </a:p>
        </p:txBody>
      </p:sp>
    </p:spTree>
    <p:extLst>
      <p:ext uri="{BB962C8B-B14F-4D97-AF65-F5344CB8AC3E}">
        <p14:creationId xmlns:p14="http://schemas.microsoft.com/office/powerpoint/2010/main" val="305922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E5BFD52-190C-4DEF-8738-4ACBBD78ADD8}"/>
              </a:ext>
            </a:extLst>
          </p:cNvPr>
          <p:cNvSpPr txBox="1">
            <a:spLocks/>
          </p:cNvSpPr>
          <p:nvPr/>
        </p:nvSpPr>
        <p:spPr>
          <a:xfrm>
            <a:off x="466242" y="-1408"/>
            <a:ext cx="11725758" cy="9525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r>
              <a:rPr lang="en-US" sz="3000" dirty="0"/>
              <a:t>Our Budget gap percentage has increased to double-digits in the last few years – Despite significant expense reductions</a:t>
            </a:r>
            <a:endParaRPr lang="en-US" sz="3000" i="1" dirty="0"/>
          </a:p>
        </p:txBody>
      </p:sp>
      <p:sp>
        <p:nvSpPr>
          <p:cNvPr id="6" name="TextBox 5">
            <a:extLst>
              <a:ext uri="{FF2B5EF4-FFF2-40B4-BE49-F238E27FC236}">
                <a16:creationId xmlns:a16="http://schemas.microsoft.com/office/drawing/2014/main" id="{ED850F74-4CC3-4963-AB4A-2BD12C0603D7}"/>
              </a:ext>
            </a:extLst>
          </p:cNvPr>
          <p:cNvSpPr txBox="1"/>
          <p:nvPr/>
        </p:nvSpPr>
        <p:spPr>
          <a:xfrm>
            <a:off x="0" y="6234235"/>
            <a:ext cx="12192000" cy="461665"/>
          </a:xfrm>
          <a:prstGeom prst="rect">
            <a:avLst/>
          </a:prstGeom>
          <a:solidFill>
            <a:srgbClr val="0070C0"/>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 </a:t>
            </a:r>
            <a:r>
              <a:rPr lang="en-US" sz="2400" b="1" i="1" u="sng" dirty="0">
                <a:solidFill>
                  <a:schemeClr val="bg1"/>
                </a:solidFill>
                <a:latin typeface="Arial" panose="020B0604020202020204" pitchFamily="34" charset="0"/>
                <a:cs typeface="Arial" panose="020B0604020202020204" pitchFamily="34" charset="0"/>
              </a:rPr>
              <a:t>small change</a:t>
            </a:r>
            <a:r>
              <a:rPr lang="en-US" sz="2400" b="1" dirty="0">
                <a:solidFill>
                  <a:schemeClr val="bg1"/>
                </a:solidFill>
                <a:latin typeface="Arial" panose="020B0604020202020204" pitchFamily="34" charset="0"/>
                <a:cs typeface="Arial" panose="020B0604020202020204" pitchFamily="34" charset="0"/>
              </a:rPr>
              <a:t> in our pledging habits will have a </a:t>
            </a:r>
            <a:r>
              <a:rPr lang="en-US" sz="2400" b="1" i="1" u="sng" dirty="0">
                <a:solidFill>
                  <a:schemeClr val="bg1"/>
                </a:solidFill>
                <a:latin typeface="Arial" panose="020B0604020202020204" pitchFamily="34" charset="0"/>
                <a:cs typeface="Arial" panose="020B0604020202020204" pitchFamily="34" charset="0"/>
              </a:rPr>
              <a:t>large impact</a:t>
            </a:r>
          </a:p>
        </p:txBody>
      </p:sp>
      <p:graphicFrame>
        <p:nvGraphicFramePr>
          <p:cNvPr id="13" name="Chart 12">
            <a:extLst>
              <a:ext uri="{FF2B5EF4-FFF2-40B4-BE49-F238E27FC236}">
                <a16:creationId xmlns:a16="http://schemas.microsoft.com/office/drawing/2014/main" id="{64DCF991-0EAB-6E7F-5339-8203A5435514}"/>
              </a:ext>
            </a:extLst>
          </p:cNvPr>
          <p:cNvGraphicFramePr>
            <a:graphicFrameLocks/>
          </p:cNvGraphicFramePr>
          <p:nvPr>
            <p:extLst>
              <p:ext uri="{D42A27DB-BD31-4B8C-83A1-F6EECF244321}">
                <p14:modId xmlns:p14="http://schemas.microsoft.com/office/powerpoint/2010/main" val="925524382"/>
              </p:ext>
            </p:extLst>
          </p:nvPr>
        </p:nvGraphicFramePr>
        <p:xfrm>
          <a:off x="281356" y="1238336"/>
          <a:ext cx="8458198" cy="4750984"/>
        </p:xfrm>
        <a:graphic>
          <a:graphicData uri="http://schemas.openxmlformats.org/drawingml/2006/chart">
            <c:chart xmlns:c="http://schemas.openxmlformats.org/drawingml/2006/chart" xmlns:r="http://schemas.openxmlformats.org/officeDocument/2006/relationships" r:id="rId3"/>
          </a:graphicData>
        </a:graphic>
      </p:graphicFrame>
      <p:grpSp>
        <p:nvGrpSpPr>
          <p:cNvPr id="44" name="Group 43">
            <a:extLst>
              <a:ext uri="{FF2B5EF4-FFF2-40B4-BE49-F238E27FC236}">
                <a16:creationId xmlns:a16="http://schemas.microsoft.com/office/drawing/2014/main" id="{61B6AEF7-7A4E-AC0B-17E7-4811FD58960C}"/>
              </a:ext>
            </a:extLst>
          </p:cNvPr>
          <p:cNvGrpSpPr/>
          <p:nvPr/>
        </p:nvGrpSpPr>
        <p:grpSpPr>
          <a:xfrm>
            <a:off x="846351" y="1789432"/>
            <a:ext cx="7522819" cy="1243543"/>
            <a:chOff x="2237809" y="1592900"/>
            <a:chExt cx="8316253" cy="1403184"/>
          </a:xfrm>
        </p:grpSpPr>
        <p:sp>
          <p:nvSpPr>
            <p:cNvPr id="14" name="TextBox 13">
              <a:extLst>
                <a:ext uri="{FF2B5EF4-FFF2-40B4-BE49-F238E27FC236}">
                  <a16:creationId xmlns:a16="http://schemas.microsoft.com/office/drawing/2014/main" id="{75B7E064-5F14-AF51-1533-5655657616F2}"/>
                </a:ext>
              </a:extLst>
            </p:cNvPr>
            <p:cNvSpPr txBox="1"/>
            <p:nvPr/>
          </p:nvSpPr>
          <p:spPr>
            <a:xfrm>
              <a:off x="3187082" y="1887850"/>
              <a:ext cx="577048" cy="369332"/>
            </a:xfrm>
            <a:prstGeom prst="rect">
              <a:avLst/>
            </a:prstGeom>
            <a:noFill/>
          </p:spPr>
          <p:txBody>
            <a:bodyPr wrap="square" rtlCol="0">
              <a:spAutoFit/>
            </a:bodyPr>
            <a:lstStyle/>
            <a:p>
              <a:r>
                <a:rPr lang="en-US" b="1" dirty="0">
                  <a:solidFill>
                    <a:schemeClr val="accent2"/>
                  </a:solidFill>
                </a:rPr>
                <a:t>7%</a:t>
              </a:r>
            </a:p>
          </p:txBody>
        </p:sp>
        <p:sp>
          <p:nvSpPr>
            <p:cNvPr id="15" name="TextBox 14">
              <a:extLst>
                <a:ext uri="{FF2B5EF4-FFF2-40B4-BE49-F238E27FC236}">
                  <a16:creationId xmlns:a16="http://schemas.microsoft.com/office/drawing/2014/main" id="{802E8DEC-9240-9F1C-380A-1036DB15D870}"/>
                </a:ext>
              </a:extLst>
            </p:cNvPr>
            <p:cNvSpPr txBox="1"/>
            <p:nvPr/>
          </p:nvSpPr>
          <p:spPr>
            <a:xfrm>
              <a:off x="2237809" y="2142017"/>
              <a:ext cx="577048" cy="369332"/>
            </a:xfrm>
            <a:prstGeom prst="rect">
              <a:avLst/>
            </a:prstGeom>
            <a:noFill/>
          </p:spPr>
          <p:txBody>
            <a:bodyPr wrap="square" rtlCol="0">
              <a:spAutoFit/>
            </a:bodyPr>
            <a:lstStyle/>
            <a:p>
              <a:r>
                <a:rPr lang="en-US" b="1" dirty="0">
                  <a:solidFill>
                    <a:schemeClr val="accent2"/>
                  </a:solidFill>
                </a:rPr>
                <a:t>7%</a:t>
              </a:r>
            </a:p>
          </p:txBody>
        </p:sp>
        <p:sp>
          <p:nvSpPr>
            <p:cNvPr id="16" name="TextBox 15">
              <a:extLst>
                <a:ext uri="{FF2B5EF4-FFF2-40B4-BE49-F238E27FC236}">
                  <a16:creationId xmlns:a16="http://schemas.microsoft.com/office/drawing/2014/main" id="{9D0FEA5C-72BD-F3B0-4245-B4EC6188D592}"/>
                </a:ext>
              </a:extLst>
            </p:cNvPr>
            <p:cNvSpPr txBox="1"/>
            <p:nvPr/>
          </p:nvSpPr>
          <p:spPr>
            <a:xfrm>
              <a:off x="5308842" y="1592900"/>
              <a:ext cx="577048" cy="369332"/>
            </a:xfrm>
            <a:prstGeom prst="rect">
              <a:avLst/>
            </a:prstGeom>
            <a:noFill/>
          </p:spPr>
          <p:txBody>
            <a:bodyPr wrap="square" rtlCol="0">
              <a:spAutoFit/>
            </a:bodyPr>
            <a:lstStyle/>
            <a:p>
              <a:r>
                <a:rPr lang="en-US" b="1" dirty="0"/>
                <a:t>0%</a:t>
              </a:r>
            </a:p>
          </p:txBody>
        </p:sp>
        <p:sp>
          <p:nvSpPr>
            <p:cNvPr id="17" name="TextBox 16">
              <a:extLst>
                <a:ext uri="{FF2B5EF4-FFF2-40B4-BE49-F238E27FC236}">
                  <a16:creationId xmlns:a16="http://schemas.microsoft.com/office/drawing/2014/main" id="{50EFD706-D12D-C5AE-CECF-742D36709B30}"/>
                </a:ext>
              </a:extLst>
            </p:cNvPr>
            <p:cNvSpPr txBox="1"/>
            <p:nvPr/>
          </p:nvSpPr>
          <p:spPr>
            <a:xfrm>
              <a:off x="7859700" y="2543034"/>
              <a:ext cx="788631" cy="369332"/>
            </a:xfrm>
            <a:prstGeom prst="rect">
              <a:avLst/>
            </a:prstGeom>
            <a:noFill/>
          </p:spPr>
          <p:txBody>
            <a:bodyPr wrap="square" rtlCol="0">
              <a:spAutoFit/>
            </a:bodyPr>
            <a:lstStyle/>
            <a:p>
              <a:r>
                <a:rPr lang="en-US" b="1" dirty="0">
                  <a:solidFill>
                    <a:srgbClr val="FF0000"/>
                  </a:solidFill>
                </a:rPr>
                <a:t>16%</a:t>
              </a:r>
            </a:p>
          </p:txBody>
        </p:sp>
        <p:sp>
          <p:nvSpPr>
            <p:cNvPr id="18" name="TextBox 17">
              <a:extLst>
                <a:ext uri="{FF2B5EF4-FFF2-40B4-BE49-F238E27FC236}">
                  <a16:creationId xmlns:a16="http://schemas.microsoft.com/office/drawing/2014/main" id="{2C2D9A62-CBAB-040A-4D1A-5287529C2E2D}"/>
                </a:ext>
              </a:extLst>
            </p:cNvPr>
            <p:cNvSpPr txBox="1"/>
            <p:nvPr/>
          </p:nvSpPr>
          <p:spPr>
            <a:xfrm>
              <a:off x="6893514" y="2548379"/>
              <a:ext cx="788631" cy="369332"/>
            </a:xfrm>
            <a:prstGeom prst="rect">
              <a:avLst/>
            </a:prstGeom>
            <a:noFill/>
          </p:spPr>
          <p:txBody>
            <a:bodyPr wrap="square" rtlCol="0">
              <a:spAutoFit/>
            </a:bodyPr>
            <a:lstStyle/>
            <a:p>
              <a:r>
                <a:rPr lang="en-US" b="1" dirty="0">
                  <a:solidFill>
                    <a:srgbClr val="FF0000"/>
                  </a:solidFill>
                </a:rPr>
                <a:t>20%</a:t>
              </a:r>
            </a:p>
          </p:txBody>
        </p:sp>
        <p:sp>
          <p:nvSpPr>
            <p:cNvPr id="19" name="TextBox 18">
              <a:extLst>
                <a:ext uri="{FF2B5EF4-FFF2-40B4-BE49-F238E27FC236}">
                  <a16:creationId xmlns:a16="http://schemas.microsoft.com/office/drawing/2014/main" id="{B9B245E9-70F3-F823-2B18-45398C30A8E9}"/>
                </a:ext>
              </a:extLst>
            </p:cNvPr>
            <p:cNvSpPr txBox="1"/>
            <p:nvPr/>
          </p:nvSpPr>
          <p:spPr>
            <a:xfrm>
              <a:off x="8790374" y="2418744"/>
              <a:ext cx="788631" cy="369332"/>
            </a:xfrm>
            <a:prstGeom prst="rect">
              <a:avLst/>
            </a:prstGeom>
            <a:noFill/>
          </p:spPr>
          <p:txBody>
            <a:bodyPr wrap="square" rtlCol="0">
              <a:spAutoFit/>
            </a:bodyPr>
            <a:lstStyle/>
            <a:p>
              <a:r>
                <a:rPr lang="en-US" b="1" dirty="0">
                  <a:solidFill>
                    <a:srgbClr val="FF0000"/>
                  </a:solidFill>
                </a:rPr>
                <a:t>11%</a:t>
              </a:r>
            </a:p>
          </p:txBody>
        </p:sp>
        <p:sp>
          <p:nvSpPr>
            <p:cNvPr id="20" name="TextBox 19">
              <a:extLst>
                <a:ext uri="{FF2B5EF4-FFF2-40B4-BE49-F238E27FC236}">
                  <a16:creationId xmlns:a16="http://schemas.microsoft.com/office/drawing/2014/main" id="{75037A11-5B28-9860-80F6-F84669C524C5}"/>
                </a:ext>
              </a:extLst>
            </p:cNvPr>
            <p:cNvSpPr txBox="1"/>
            <p:nvPr/>
          </p:nvSpPr>
          <p:spPr>
            <a:xfrm>
              <a:off x="9765431" y="2532104"/>
              <a:ext cx="788631" cy="369332"/>
            </a:xfrm>
            <a:prstGeom prst="rect">
              <a:avLst/>
            </a:prstGeom>
            <a:noFill/>
          </p:spPr>
          <p:txBody>
            <a:bodyPr wrap="square" rtlCol="0">
              <a:spAutoFit/>
            </a:bodyPr>
            <a:lstStyle/>
            <a:p>
              <a:r>
                <a:rPr lang="en-US" b="1" dirty="0">
                  <a:solidFill>
                    <a:srgbClr val="FF0000"/>
                  </a:solidFill>
                </a:rPr>
                <a:t>14%</a:t>
              </a:r>
            </a:p>
          </p:txBody>
        </p:sp>
        <p:sp>
          <p:nvSpPr>
            <p:cNvPr id="21" name="TextBox 20">
              <a:extLst>
                <a:ext uri="{FF2B5EF4-FFF2-40B4-BE49-F238E27FC236}">
                  <a16:creationId xmlns:a16="http://schemas.microsoft.com/office/drawing/2014/main" id="{C56CB081-8D4E-7F98-03D4-C2CAB2CCA1E6}"/>
                </a:ext>
              </a:extLst>
            </p:cNvPr>
            <p:cNvSpPr txBox="1"/>
            <p:nvPr/>
          </p:nvSpPr>
          <p:spPr>
            <a:xfrm>
              <a:off x="4154740" y="1747287"/>
              <a:ext cx="577048" cy="369332"/>
            </a:xfrm>
            <a:prstGeom prst="rect">
              <a:avLst/>
            </a:prstGeom>
            <a:noFill/>
          </p:spPr>
          <p:txBody>
            <a:bodyPr wrap="square" rtlCol="0">
              <a:spAutoFit/>
            </a:bodyPr>
            <a:lstStyle/>
            <a:p>
              <a:r>
                <a:rPr lang="en-US" b="1" dirty="0">
                  <a:solidFill>
                    <a:schemeClr val="accent2"/>
                  </a:solidFill>
                </a:rPr>
                <a:t>3%</a:t>
              </a:r>
            </a:p>
          </p:txBody>
        </p:sp>
        <p:sp>
          <p:nvSpPr>
            <p:cNvPr id="37" name="Left Brace 36">
              <a:extLst>
                <a:ext uri="{FF2B5EF4-FFF2-40B4-BE49-F238E27FC236}">
                  <a16:creationId xmlns:a16="http://schemas.microsoft.com/office/drawing/2014/main" id="{4660BB98-A2A5-9A37-41C4-8CB1E0DF38D5}"/>
                </a:ext>
              </a:extLst>
            </p:cNvPr>
            <p:cNvSpPr/>
            <p:nvPr/>
          </p:nvSpPr>
          <p:spPr>
            <a:xfrm>
              <a:off x="2637413" y="2237017"/>
              <a:ext cx="114665" cy="201297"/>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Left Brace 37">
              <a:extLst>
                <a:ext uri="{FF2B5EF4-FFF2-40B4-BE49-F238E27FC236}">
                  <a16:creationId xmlns:a16="http://schemas.microsoft.com/office/drawing/2014/main" id="{23D04AF8-7B9A-09A4-313B-FDEC747ACF38}"/>
                </a:ext>
              </a:extLst>
            </p:cNvPr>
            <p:cNvSpPr/>
            <p:nvPr/>
          </p:nvSpPr>
          <p:spPr>
            <a:xfrm>
              <a:off x="3588806" y="1962232"/>
              <a:ext cx="104417" cy="209126"/>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e 38">
              <a:extLst>
                <a:ext uri="{FF2B5EF4-FFF2-40B4-BE49-F238E27FC236}">
                  <a16:creationId xmlns:a16="http://schemas.microsoft.com/office/drawing/2014/main" id="{949B671C-5459-9B11-5DE4-B46DD7BAD714}"/>
                </a:ext>
              </a:extLst>
            </p:cNvPr>
            <p:cNvSpPr/>
            <p:nvPr/>
          </p:nvSpPr>
          <p:spPr>
            <a:xfrm>
              <a:off x="4540196" y="1900517"/>
              <a:ext cx="114665" cy="91439"/>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Left Brace 39">
              <a:extLst>
                <a:ext uri="{FF2B5EF4-FFF2-40B4-BE49-F238E27FC236}">
                  <a16:creationId xmlns:a16="http://schemas.microsoft.com/office/drawing/2014/main" id="{9D7EAA55-C134-4A10-23DE-FEB5B5C0781B}"/>
                </a:ext>
              </a:extLst>
            </p:cNvPr>
            <p:cNvSpPr/>
            <p:nvPr/>
          </p:nvSpPr>
          <p:spPr>
            <a:xfrm>
              <a:off x="7415080" y="2447444"/>
              <a:ext cx="114665" cy="54864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41" name="Left Brace 40">
              <a:extLst>
                <a:ext uri="{FF2B5EF4-FFF2-40B4-BE49-F238E27FC236}">
                  <a16:creationId xmlns:a16="http://schemas.microsoft.com/office/drawing/2014/main" id="{36B7FA4E-FAC2-061E-6B5C-78DEFAFB24C6}"/>
                </a:ext>
              </a:extLst>
            </p:cNvPr>
            <p:cNvSpPr/>
            <p:nvPr/>
          </p:nvSpPr>
          <p:spPr>
            <a:xfrm>
              <a:off x="8357595" y="2509041"/>
              <a:ext cx="114665" cy="39680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42" name="Left Brace 41">
              <a:extLst>
                <a:ext uri="{FF2B5EF4-FFF2-40B4-BE49-F238E27FC236}">
                  <a16:creationId xmlns:a16="http://schemas.microsoft.com/office/drawing/2014/main" id="{E25F388A-0F82-5775-B1CC-BDDB965AC1AB}"/>
                </a:ext>
              </a:extLst>
            </p:cNvPr>
            <p:cNvSpPr/>
            <p:nvPr/>
          </p:nvSpPr>
          <p:spPr>
            <a:xfrm>
              <a:off x="10249642" y="2509041"/>
              <a:ext cx="128354" cy="35005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43" name="Left Brace 42">
              <a:extLst>
                <a:ext uri="{FF2B5EF4-FFF2-40B4-BE49-F238E27FC236}">
                  <a16:creationId xmlns:a16="http://schemas.microsoft.com/office/drawing/2014/main" id="{E0756305-AC82-77A5-2189-DCBB3F404AF8}"/>
                </a:ext>
              </a:extLst>
            </p:cNvPr>
            <p:cNvSpPr/>
            <p:nvPr/>
          </p:nvSpPr>
          <p:spPr>
            <a:xfrm>
              <a:off x="9317669" y="2455935"/>
              <a:ext cx="128354" cy="27432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grpSp>
      <p:sp>
        <p:nvSpPr>
          <p:cNvPr id="45" name="TextBox 44">
            <a:extLst>
              <a:ext uri="{FF2B5EF4-FFF2-40B4-BE49-F238E27FC236}">
                <a16:creationId xmlns:a16="http://schemas.microsoft.com/office/drawing/2014/main" id="{F60D5B48-0065-5AAC-8FEF-E959BD458548}"/>
              </a:ext>
            </a:extLst>
          </p:cNvPr>
          <p:cNvSpPr txBox="1"/>
          <p:nvPr/>
        </p:nvSpPr>
        <p:spPr>
          <a:xfrm>
            <a:off x="8968546" y="2758387"/>
            <a:ext cx="2804354" cy="1950773"/>
          </a:xfrm>
          <a:prstGeom prst="rect">
            <a:avLst/>
          </a:prstGeom>
          <a:noFill/>
        </p:spPr>
        <p:txBody>
          <a:bodyPr wrap="square" rtlCol="0">
            <a:noAutofit/>
          </a:bodyPr>
          <a:lstStyle/>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Utilities</a:t>
            </a:r>
          </a:p>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Insurance</a:t>
            </a:r>
          </a:p>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IT costs</a:t>
            </a:r>
          </a:p>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Office administration</a:t>
            </a:r>
          </a:p>
        </p:txBody>
      </p:sp>
      <p:sp>
        <p:nvSpPr>
          <p:cNvPr id="46" name="TextBox 45">
            <a:extLst>
              <a:ext uri="{FF2B5EF4-FFF2-40B4-BE49-F238E27FC236}">
                <a16:creationId xmlns:a16="http://schemas.microsoft.com/office/drawing/2014/main" id="{90CE02EE-82EC-D7FD-3EA5-CABF8316B0B3}"/>
              </a:ext>
            </a:extLst>
          </p:cNvPr>
          <p:cNvSpPr txBox="1"/>
          <p:nvPr/>
        </p:nvSpPr>
        <p:spPr>
          <a:xfrm>
            <a:off x="8968547" y="2015576"/>
            <a:ext cx="2804354" cy="621464"/>
          </a:xfrm>
          <a:prstGeom prst="rect">
            <a:avLst/>
          </a:prstGeom>
          <a:noFill/>
        </p:spPr>
        <p:txBody>
          <a:bodyPr wrap="square" rtlCol="0" anchor="ctr">
            <a:noAutofit/>
          </a:bodyPr>
          <a:lstStyle/>
          <a:p>
            <a:r>
              <a:rPr lang="en-US" sz="2000" b="1" dirty="0">
                <a:latin typeface="Arial" panose="020B0604020202020204" pitchFamily="34" charset="0"/>
                <a:cs typeface="Arial" panose="020B0604020202020204" pitchFamily="34" charset="0"/>
              </a:rPr>
              <a:t>Recent Expense Reductions</a:t>
            </a:r>
            <a:endParaRPr lang="en-US"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6917550-2AA4-A776-E630-A573D27DCA99}"/>
              </a:ext>
            </a:extLst>
          </p:cNvPr>
          <p:cNvSpPr>
            <a:spLocks noGrp="1"/>
          </p:cNvSpPr>
          <p:nvPr>
            <p:ph type="sldNum" sz="quarter" idx="12"/>
          </p:nvPr>
        </p:nvSpPr>
        <p:spPr/>
        <p:txBody>
          <a:bodyPr/>
          <a:lstStyle/>
          <a:p>
            <a:fld id="{F68CC6AC-0304-4A49-8A54-776D341E7702}" type="slidenum">
              <a:rPr lang="en-US" smtClean="0"/>
              <a:t>3</a:t>
            </a:fld>
            <a:endParaRPr lang="en-US"/>
          </a:p>
        </p:txBody>
      </p:sp>
    </p:spTree>
    <p:extLst>
      <p:ext uri="{BB962C8B-B14F-4D97-AF65-F5344CB8AC3E}">
        <p14:creationId xmlns:p14="http://schemas.microsoft.com/office/powerpoint/2010/main" val="350891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E5BFD52-190C-4DEF-8738-4ACBBD78ADD8}"/>
              </a:ext>
            </a:extLst>
          </p:cNvPr>
          <p:cNvSpPr txBox="1">
            <a:spLocks/>
          </p:cNvSpPr>
          <p:nvPr/>
        </p:nvSpPr>
        <p:spPr>
          <a:xfrm>
            <a:off x="466242" y="92420"/>
            <a:ext cx="11725758" cy="9440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r>
              <a:rPr lang="en-US" sz="3000" dirty="0"/>
              <a:t>Our attendance has been increasing steadily </a:t>
            </a:r>
          </a:p>
          <a:p>
            <a:pPr algn="l">
              <a:spcBef>
                <a:spcPts val="600"/>
              </a:spcBef>
            </a:pPr>
            <a:r>
              <a:rPr lang="en-US" sz="3000" dirty="0"/>
              <a:t>over the last four years </a:t>
            </a:r>
          </a:p>
        </p:txBody>
      </p:sp>
      <p:graphicFrame>
        <p:nvGraphicFramePr>
          <p:cNvPr id="2" name="Chart 1">
            <a:extLst>
              <a:ext uri="{FF2B5EF4-FFF2-40B4-BE49-F238E27FC236}">
                <a16:creationId xmlns:a16="http://schemas.microsoft.com/office/drawing/2014/main" id="{8EFDD5CB-E55B-F3A9-1FE9-B9F443349745}"/>
              </a:ext>
            </a:extLst>
          </p:cNvPr>
          <p:cNvGraphicFramePr>
            <a:graphicFrameLocks/>
          </p:cNvGraphicFramePr>
          <p:nvPr>
            <p:extLst>
              <p:ext uri="{D42A27DB-BD31-4B8C-83A1-F6EECF244321}">
                <p14:modId xmlns:p14="http://schemas.microsoft.com/office/powerpoint/2010/main" val="2422699010"/>
              </p:ext>
            </p:extLst>
          </p:nvPr>
        </p:nvGraphicFramePr>
        <p:xfrm>
          <a:off x="635889" y="1433376"/>
          <a:ext cx="7473747" cy="39054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6A41DB7-197F-53B0-2440-6768150E186F}"/>
              </a:ext>
            </a:extLst>
          </p:cNvPr>
          <p:cNvSpPr txBox="1"/>
          <p:nvPr/>
        </p:nvSpPr>
        <p:spPr>
          <a:xfrm>
            <a:off x="466242" y="952501"/>
            <a:ext cx="11137494" cy="461665"/>
          </a:xfrm>
          <a:prstGeom prst="rect">
            <a:avLst/>
          </a:prstGeom>
          <a:noFill/>
        </p:spPr>
        <p:txBody>
          <a:bodyPr wrap="square" rtlCol="0">
            <a:spAutoFit/>
          </a:bodyPr>
          <a:lstStyle/>
          <a:p>
            <a:r>
              <a:rPr lang="en-US" sz="2400" b="1" i="1" cap="all" dirty="0">
                <a:solidFill>
                  <a:srgbClr val="0070C0"/>
                </a:solidFill>
              </a:rPr>
              <a:t>However, our giving (per person attending) has declined </a:t>
            </a:r>
          </a:p>
        </p:txBody>
      </p:sp>
      <p:grpSp>
        <p:nvGrpSpPr>
          <p:cNvPr id="10" name="Group 9">
            <a:extLst>
              <a:ext uri="{FF2B5EF4-FFF2-40B4-BE49-F238E27FC236}">
                <a16:creationId xmlns:a16="http://schemas.microsoft.com/office/drawing/2014/main" id="{C16B4FE1-79C3-DEBF-BF49-9AACB47DD14A}"/>
              </a:ext>
            </a:extLst>
          </p:cNvPr>
          <p:cNvGrpSpPr/>
          <p:nvPr/>
        </p:nvGrpSpPr>
        <p:grpSpPr>
          <a:xfrm>
            <a:off x="0" y="1375203"/>
            <a:ext cx="12192000" cy="5314953"/>
            <a:chOff x="0" y="1355362"/>
            <a:chExt cx="12192000" cy="5314953"/>
          </a:xfrm>
        </p:grpSpPr>
        <p:sp>
          <p:nvSpPr>
            <p:cNvPr id="6" name="TextBox 5">
              <a:extLst>
                <a:ext uri="{FF2B5EF4-FFF2-40B4-BE49-F238E27FC236}">
                  <a16:creationId xmlns:a16="http://schemas.microsoft.com/office/drawing/2014/main" id="{ED850F74-4CC3-4963-AB4A-2BD12C0603D7}"/>
                </a:ext>
              </a:extLst>
            </p:cNvPr>
            <p:cNvSpPr txBox="1"/>
            <p:nvPr/>
          </p:nvSpPr>
          <p:spPr>
            <a:xfrm>
              <a:off x="0" y="5784199"/>
              <a:ext cx="12192000" cy="886116"/>
            </a:xfrm>
            <a:prstGeom prst="rect">
              <a:avLst/>
            </a:prstGeom>
            <a:solidFill>
              <a:srgbClr val="0070C0"/>
            </a:solidFill>
          </p:spPr>
          <p:txBody>
            <a:bodyPr wrap="square" rtlCol="0">
              <a:noAutofit/>
            </a:bodyPr>
            <a:lstStyle/>
            <a:p>
              <a:pPr algn="ctr"/>
              <a:r>
                <a:rPr lang="en-US" sz="2200" b="1" dirty="0">
                  <a:solidFill>
                    <a:schemeClr val="bg1"/>
                  </a:solidFill>
                  <a:latin typeface="Arial" panose="020B0604020202020204" pitchFamily="34" charset="0"/>
                  <a:cs typeface="Arial" panose="020B0604020202020204" pitchFamily="34" charset="0"/>
                </a:rPr>
                <a:t>If </a:t>
              </a:r>
              <a:r>
                <a:rPr lang="en-US" sz="2200" b="1" i="1" u="sng" dirty="0">
                  <a:solidFill>
                    <a:schemeClr val="bg1"/>
                  </a:solidFill>
                  <a:latin typeface="Arial" panose="020B0604020202020204" pitchFamily="34" charset="0"/>
                  <a:cs typeface="Arial" panose="020B0604020202020204" pitchFamily="34" charset="0"/>
                </a:rPr>
                <a:t>every person</a:t>
              </a:r>
              <a:r>
                <a:rPr lang="en-US" sz="2200" b="1" dirty="0">
                  <a:solidFill>
                    <a:schemeClr val="bg1"/>
                  </a:solidFill>
                  <a:latin typeface="Arial" panose="020B0604020202020204" pitchFamily="34" charset="0"/>
                  <a:cs typeface="Arial" panose="020B0604020202020204" pitchFamily="34" charset="0"/>
                </a:rPr>
                <a:t> who comes to church regularly </a:t>
              </a:r>
              <a:r>
                <a:rPr lang="en-US" sz="2200" b="1" i="1" u="sng" dirty="0">
                  <a:solidFill>
                    <a:schemeClr val="bg1"/>
                  </a:solidFill>
                  <a:latin typeface="Arial" panose="020B0604020202020204" pitchFamily="34" charset="0"/>
                  <a:cs typeface="Arial" panose="020B0604020202020204" pitchFamily="34" charset="0"/>
                </a:rPr>
                <a:t>increases</a:t>
              </a:r>
              <a:r>
                <a:rPr lang="en-US" sz="2200" b="1" dirty="0">
                  <a:solidFill>
                    <a:schemeClr val="bg1"/>
                  </a:solidFill>
                  <a:latin typeface="Arial" panose="020B0604020202020204" pitchFamily="34" charset="0"/>
                  <a:cs typeface="Arial" panose="020B0604020202020204" pitchFamily="34" charset="0"/>
                </a:rPr>
                <a:t> their pledge by the equivalent  of </a:t>
              </a:r>
              <a:r>
                <a:rPr lang="en-US" sz="2200" b="1" i="1" u="sng" dirty="0">
                  <a:solidFill>
                    <a:schemeClr val="bg1"/>
                  </a:solidFill>
                  <a:latin typeface="Arial" panose="020B0604020202020204" pitchFamily="34" charset="0"/>
                  <a:cs typeface="Arial" panose="020B0604020202020204" pitchFamily="34" charset="0"/>
                </a:rPr>
                <a:t>two lattes &amp; a scone per week</a:t>
              </a:r>
              <a:r>
                <a:rPr lang="en-US" sz="2200" b="1" dirty="0">
                  <a:solidFill>
                    <a:schemeClr val="bg1"/>
                  </a:solidFill>
                  <a:latin typeface="Arial" panose="020B0604020202020204" pitchFamily="34" charset="0"/>
                  <a:cs typeface="Arial" panose="020B0604020202020204" pitchFamily="34" charset="0"/>
                </a:rPr>
                <a:t>… we’d significantly reduce the budget gap!</a:t>
              </a:r>
            </a:p>
          </p:txBody>
        </p:sp>
        <p:pic>
          <p:nvPicPr>
            <p:cNvPr id="1032" name="Picture 8" descr="pumpkin spice latte and blueberry scone - Picture of Starbucks, Dover -  Tripadvisor">
              <a:extLst>
                <a:ext uri="{FF2B5EF4-FFF2-40B4-BE49-F238E27FC236}">
                  <a16:creationId xmlns:a16="http://schemas.microsoft.com/office/drawing/2014/main" id="{CFA3B22C-50FE-DE14-58E5-67104DECE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6038" y="1355362"/>
              <a:ext cx="2279720" cy="40548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Plus Sign 4">
            <a:extLst>
              <a:ext uri="{FF2B5EF4-FFF2-40B4-BE49-F238E27FC236}">
                <a16:creationId xmlns:a16="http://schemas.microsoft.com/office/drawing/2014/main" id="{E48A0E7C-1CE4-60A4-B982-1B08DF3B5E1A}"/>
              </a:ext>
            </a:extLst>
          </p:cNvPr>
          <p:cNvSpPr/>
          <p:nvPr/>
        </p:nvSpPr>
        <p:spPr>
          <a:xfrm>
            <a:off x="8124825" y="2943225"/>
            <a:ext cx="914400" cy="9144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76E75A7-AB7C-5C33-2E46-92A207BE72CD}"/>
              </a:ext>
            </a:extLst>
          </p:cNvPr>
          <p:cNvSpPr txBox="1"/>
          <p:nvPr/>
        </p:nvSpPr>
        <p:spPr>
          <a:xfrm flipH="1">
            <a:off x="1628917" y="5376725"/>
            <a:ext cx="2958188" cy="400110"/>
          </a:xfrm>
          <a:prstGeom prst="rect">
            <a:avLst/>
          </a:prstGeom>
          <a:noFill/>
        </p:spPr>
        <p:txBody>
          <a:bodyPr wrap="square" rtlCol="0">
            <a:spAutoFit/>
          </a:bodyPr>
          <a:lstStyle/>
          <a:p>
            <a:r>
              <a:rPr lang="en-US" sz="2000" b="1" i="1" dirty="0">
                <a:solidFill>
                  <a:schemeClr val="bg1">
                    <a:lumMod val="50000"/>
                  </a:schemeClr>
                </a:solidFill>
              </a:rPr>
              <a:t>* P&amp;P = Pledge and Plate</a:t>
            </a:r>
          </a:p>
        </p:txBody>
      </p:sp>
      <p:sp>
        <p:nvSpPr>
          <p:cNvPr id="9" name="TextBox 8">
            <a:extLst>
              <a:ext uri="{FF2B5EF4-FFF2-40B4-BE49-F238E27FC236}">
                <a16:creationId xmlns:a16="http://schemas.microsoft.com/office/drawing/2014/main" id="{DD3A1BC9-6377-E5B5-1DE7-854FA3CABDB1}"/>
              </a:ext>
            </a:extLst>
          </p:cNvPr>
          <p:cNvSpPr txBox="1"/>
          <p:nvPr/>
        </p:nvSpPr>
        <p:spPr>
          <a:xfrm>
            <a:off x="6263034" y="4730212"/>
            <a:ext cx="361959" cy="369332"/>
          </a:xfrm>
          <a:prstGeom prst="rect">
            <a:avLst/>
          </a:prstGeom>
          <a:noFill/>
        </p:spPr>
        <p:txBody>
          <a:bodyPr wrap="square">
            <a:spAutoFit/>
          </a:bodyPr>
          <a:lstStyle/>
          <a:p>
            <a:r>
              <a:rPr lang="en-US" sz="1800" b="1" i="1" dirty="0">
                <a:solidFill>
                  <a:schemeClr val="bg1">
                    <a:lumMod val="50000"/>
                  </a:schemeClr>
                </a:solidFill>
              </a:rPr>
              <a:t>*</a:t>
            </a:r>
            <a:endParaRPr lang="en-US" dirty="0">
              <a:solidFill>
                <a:schemeClr val="bg1">
                  <a:lumMod val="50000"/>
                </a:schemeClr>
              </a:solidFill>
            </a:endParaRPr>
          </a:p>
        </p:txBody>
      </p:sp>
      <p:sp>
        <p:nvSpPr>
          <p:cNvPr id="11" name="Slide Number Placeholder 10">
            <a:extLst>
              <a:ext uri="{FF2B5EF4-FFF2-40B4-BE49-F238E27FC236}">
                <a16:creationId xmlns:a16="http://schemas.microsoft.com/office/drawing/2014/main" id="{AB373BDE-F8DC-9FF6-6D50-BE9E90AB121A}"/>
              </a:ext>
            </a:extLst>
          </p:cNvPr>
          <p:cNvSpPr>
            <a:spLocks noGrp="1"/>
          </p:cNvSpPr>
          <p:nvPr>
            <p:ph type="sldNum" sz="quarter" idx="12"/>
          </p:nvPr>
        </p:nvSpPr>
        <p:spPr/>
        <p:txBody>
          <a:bodyPr/>
          <a:lstStyle/>
          <a:p>
            <a:fld id="{F68CC6AC-0304-4A49-8A54-776D341E7702}" type="slidenum">
              <a:rPr lang="en-US" smtClean="0"/>
              <a:t>4</a:t>
            </a:fld>
            <a:endParaRPr lang="en-US"/>
          </a:p>
        </p:txBody>
      </p:sp>
    </p:spTree>
    <p:extLst>
      <p:ext uri="{BB962C8B-B14F-4D97-AF65-F5344CB8AC3E}">
        <p14:creationId xmlns:p14="http://schemas.microsoft.com/office/powerpoint/2010/main" val="18325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E5BFD52-190C-4DEF-8738-4ACBBD78ADD8}"/>
              </a:ext>
            </a:extLst>
          </p:cNvPr>
          <p:cNvSpPr txBox="1">
            <a:spLocks/>
          </p:cNvSpPr>
          <p:nvPr/>
        </p:nvSpPr>
        <p:spPr>
          <a:xfrm>
            <a:off x="466242" y="17584"/>
            <a:ext cx="11725758" cy="9525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endParaRPr lang="en-US" sz="3000" i="1" dirty="0"/>
          </a:p>
        </p:txBody>
      </p:sp>
      <p:sp>
        <p:nvSpPr>
          <p:cNvPr id="2" name="Title Placeholder 1">
            <a:extLst>
              <a:ext uri="{FF2B5EF4-FFF2-40B4-BE49-F238E27FC236}">
                <a16:creationId xmlns:a16="http://schemas.microsoft.com/office/drawing/2014/main" id="{4200C3A3-05FF-61FD-CA8C-4A14ED6952E0}"/>
              </a:ext>
            </a:extLst>
          </p:cNvPr>
          <p:cNvSpPr txBox="1">
            <a:spLocks/>
          </p:cNvSpPr>
          <p:nvPr/>
        </p:nvSpPr>
        <p:spPr>
          <a:xfrm>
            <a:off x="466242" y="27993"/>
            <a:ext cx="11686545" cy="10150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r>
              <a:rPr lang="en-US" sz="3000" dirty="0"/>
              <a:t>What is stewardship giving, </a:t>
            </a:r>
          </a:p>
          <a:p>
            <a:pPr algn="l">
              <a:spcBef>
                <a:spcPts val="600"/>
              </a:spcBef>
            </a:pPr>
            <a:r>
              <a:rPr lang="en-US" sz="3000" dirty="0"/>
              <a:t>and why is pledging so important?</a:t>
            </a:r>
            <a:endParaRPr lang="en-US" sz="2400" i="1" dirty="0"/>
          </a:p>
        </p:txBody>
      </p:sp>
      <p:grpSp>
        <p:nvGrpSpPr>
          <p:cNvPr id="13" name="Group 12">
            <a:extLst>
              <a:ext uri="{FF2B5EF4-FFF2-40B4-BE49-F238E27FC236}">
                <a16:creationId xmlns:a16="http://schemas.microsoft.com/office/drawing/2014/main" id="{F20DA5CB-1231-15E1-8C17-C35C3B363738}"/>
              </a:ext>
            </a:extLst>
          </p:cNvPr>
          <p:cNvGrpSpPr/>
          <p:nvPr/>
        </p:nvGrpSpPr>
        <p:grpSpPr>
          <a:xfrm>
            <a:off x="553878" y="1244410"/>
            <a:ext cx="5538478" cy="4055562"/>
            <a:chOff x="553878" y="1123108"/>
            <a:chExt cx="5538478" cy="4055562"/>
          </a:xfrm>
        </p:grpSpPr>
        <p:sp>
          <p:nvSpPr>
            <p:cNvPr id="11" name="Rectangle: Rounded Corners 10">
              <a:extLst>
                <a:ext uri="{FF2B5EF4-FFF2-40B4-BE49-F238E27FC236}">
                  <a16:creationId xmlns:a16="http://schemas.microsoft.com/office/drawing/2014/main" id="{398065B3-790D-E318-C95C-E95E3DB374E2}"/>
                </a:ext>
              </a:extLst>
            </p:cNvPr>
            <p:cNvSpPr/>
            <p:nvPr/>
          </p:nvSpPr>
          <p:spPr>
            <a:xfrm>
              <a:off x="553878" y="1628234"/>
              <a:ext cx="5538478" cy="3550436"/>
            </a:xfrm>
            <a:prstGeom prst="roundRect">
              <a:avLst>
                <a:gd name="adj" fmla="val 5276"/>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8C4020-7A20-E507-F070-36DA63C3603E}"/>
                </a:ext>
              </a:extLst>
            </p:cNvPr>
            <p:cNvSpPr txBox="1"/>
            <p:nvPr/>
          </p:nvSpPr>
          <p:spPr>
            <a:xfrm>
              <a:off x="633008" y="1123108"/>
              <a:ext cx="5336969" cy="466152"/>
            </a:xfrm>
            <a:prstGeom prst="rect">
              <a:avLst/>
            </a:prstGeom>
            <a:noFill/>
          </p:spPr>
          <p:txBody>
            <a:bodyPr wrap="square" rtlCol="0" anchor="ctr">
              <a:noAutofit/>
            </a:bodyPr>
            <a:lstStyle/>
            <a:p>
              <a:r>
                <a:rPr lang="en-US" sz="2000" b="1" dirty="0">
                  <a:latin typeface="Arial" panose="020B0604020202020204" pitchFamily="34" charset="0"/>
                  <a:cs typeface="Arial" panose="020B0604020202020204" pitchFamily="34" charset="0"/>
                </a:rPr>
                <a:t>Stewardship Giving is…</a:t>
              </a:r>
            </a:p>
          </p:txBody>
        </p:sp>
        <p:sp>
          <p:nvSpPr>
            <p:cNvPr id="8" name="TextBox 7">
              <a:extLst>
                <a:ext uri="{FF2B5EF4-FFF2-40B4-BE49-F238E27FC236}">
                  <a16:creationId xmlns:a16="http://schemas.microsoft.com/office/drawing/2014/main" id="{41947FCD-527C-161D-99F6-C455BBBFC9CD}"/>
                </a:ext>
              </a:extLst>
            </p:cNvPr>
            <p:cNvSpPr txBox="1"/>
            <p:nvPr/>
          </p:nvSpPr>
          <p:spPr>
            <a:xfrm>
              <a:off x="633007" y="1763923"/>
              <a:ext cx="5336970" cy="3201364"/>
            </a:xfrm>
            <a:prstGeom prst="rect">
              <a:avLst/>
            </a:prstGeom>
            <a:noFill/>
          </p:spPr>
          <p:txBody>
            <a:bodyPr wrap="square" rtlCol="0">
              <a:noAutofit/>
            </a:bodyPr>
            <a:lstStyle/>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A gift of your TIME, TALENT and TREASURE for building God’s kingdom on Earth</a:t>
              </a:r>
            </a:p>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An act of faith and an expression of gratitude for the gifts that God has given us</a:t>
              </a:r>
            </a:p>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A recognition of our responsibility to care for this congregation – for one another! </a:t>
              </a:r>
            </a:p>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An opportunity to grow, to learn to give as God has given, freely and generously</a:t>
              </a:r>
            </a:p>
          </p:txBody>
        </p:sp>
      </p:grpSp>
      <p:sp>
        <p:nvSpPr>
          <p:cNvPr id="9" name="TextBox 8">
            <a:extLst>
              <a:ext uri="{FF2B5EF4-FFF2-40B4-BE49-F238E27FC236}">
                <a16:creationId xmlns:a16="http://schemas.microsoft.com/office/drawing/2014/main" id="{FCFD487A-49A4-7F08-BED8-DE998C4B2045}"/>
              </a:ext>
            </a:extLst>
          </p:cNvPr>
          <p:cNvSpPr txBox="1"/>
          <p:nvPr/>
        </p:nvSpPr>
        <p:spPr>
          <a:xfrm>
            <a:off x="0" y="5810503"/>
            <a:ext cx="12192000" cy="830997"/>
          </a:xfrm>
          <a:prstGeom prst="rect">
            <a:avLst/>
          </a:prstGeom>
          <a:solidFill>
            <a:srgbClr val="0070C0"/>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Pledging is an important part of our spiritual journey, </a:t>
            </a:r>
          </a:p>
          <a:p>
            <a:pPr algn="ctr"/>
            <a:r>
              <a:rPr lang="en-US" sz="2400" b="1" dirty="0">
                <a:solidFill>
                  <a:schemeClr val="bg1"/>
                </a:solidFill>
                <a:latin typeface="Arial" panose="020B0604020202020204" pitchFamily="34" charset="0"/>
                <a:cs typeface="Arial" panose="020B0604020202020204" pitchFamily="34" charset="0"/>
              </a:rPr>
              <a:t>individually and as a congregation</a:t>
            </a:r>
          </a:p>
        </p:txBody>
      </p:sp>
      <p:grpSp>
        <p:nvGrpSpPr>
          <p:cNvPr id="14" name="Group 13">
            <a:extLst>
              <a:ext uri="{FF2B5EF4-FFF2-40B4-BE49-F238E27FC236}">
                <a16:creationId xmlns:a16="http://schemas.microsoft.com/office/drawing/2014/main" id="{AA7EE262-7647-C51F-1E47-4FDB18EEF2DB}"/>
              </a:ext>
            </a:extLst>
          </p:cNvPr>
          <p:cNvGrpSpPr/>
          <p:nvPr/>
        </p:nvGrpSpPr>
        <p:grpSpPr>
          <a:xfrm>
            <a:off x="6295968" y="1244410"/>
            <a:ext cx="5538478" cy="4055562"/>
            <a:chOff x="6295968" y="1123108"/>
            <a:chExt cx="5538478" cy="4055562"/>
          </a:xfrm>
        </p:grpSpPr>
        <p:sp>
          <p:nvSpPr>
            <p:cNvPr id="12" name="Rectangle: Rounded Corners 11">
              <a:extLst>
                <a:ext uri="{FF2B5EF4-FFF2-40B4-BE49-F238E27FC236}">
                  <a16:creationId xmlns:a16="http://schemas.microsoft.com/office/drawing/2014/main" id="{83BC6850-06B1-5F5A-E02D-FCF0EC150127}"/>
                </a:ext>
              </a:extLst>
            </p:cNvPr>
            <p:cNvSpPr/>
            <p:nvPr/>
          </p:nvSpPr>
          <p:spPr>
            <a:xfrm>
              <a:off x="6295968" y="1628234"/>
              <a:ext cx="5538478" cy="3550436"/>
            </a:xfrm>
            <a:prstGeom prst="roundRect">
              <a:avLst>
                <a:gd name="adj" fmla="val 5276"/>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AC1601F-65E8-97D1-6B0A-7F0C36C9979D}"/>
                </a:ext>
              </a:extLst>
            </p:cNvPr>
            <p:cNvSpPr txBox="1"/>
            <p:nvPr/>
          </p:nvSpPr>
          <p:spPr>
            <a:xfrm>
              <a:off x="6408678" y="1123108"/>
              <a:ext cx="5336969" cy="466152"/>
            </a:xfrm>
            <a:prstGeom prst="rect">
              <a:avLst/>
            </a:prstGeom>
            <a:noFill/>
          </p:spPr>
          <p:txBody>
            <a:bodyPr wrap="square" rtlCol="0" anchor="ctr">
              <a:noAutofit/>
            </a:bodyPr>
            <a:lstStyle/>
            <a:p>
              <a:r>
                <a:rPr lang="en-US" sz="2000" b="1" dirty="0">
                  <a:latin typeface="Arial" panose="020B0604020202020204" pitchFamily="34" charset="0"/>
                  <a:cs typeface="Arial" panose="020B0604020202020204" pitchFamily="34" charset="0"/>
                </a:rPr>
                <a:t>Pledging is important because…</a:t>
              </a:r>
              <a:endParaRPr lang="en-US" sz="1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ABDC361-3A5A-618E-8287-11C101E9ACA0}"/>
                </a:ext>
              </a:extLst>
            </p:cNvPr>
            <p:cNvSpPr txBox="1"/>
            <p:nvPr/>
          </p:nvSpPr>
          <p:spPr>
            <a:xfrm>
              <a:off x="6408678" y="1763923"/>
              <a:ext cx="5336970" cy="3201364"/>
            </a:xfrm>
            <a:prstGeom prst="rect">
              <a:avLst/>
            </a:prstGeom>
            <a:noFill/>
          </p:spPr>
          <p:txBody>
            <a:bodyPr wrap="square" rtlCol="0">
              <a:noAutofit/>
            </a:bodyPr>
            <a:lstStyle/>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Pledge &amp; Plate continues to be the main source of income of this church </a:t>
              </a:r>
            </a:p>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Pledging help us plan and budget our activities throughout the year</a:t>
              </a:r>
            </a:p>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It allows us to make commitments to help beyond the boundaries of this church (outreach)</a:t>
              </a:r>
            </a:p>
            <a:p>
              <a:pPr marL="285750" indent="-285750">
                <a:spcBef>
                  <a:spcPts val="600"/>
                </a:spcBef>
                <a:spcAft>
                  <a:spcPts val="600"/>
                </a:spcAft>
                <a:buClr>
                  <a:srgbClr val="0070C0"/>
                </a:buClr>
                <a:buFont typeface="Arial" panose="020B0604020202020204" pitchFamily="34" charset="0"/>
                <a:buChar char="•"/>
              </a:pPr>
              <a:r>
                <a:rPr lang="en-US" dirty="0">
                  <a:latin typeface="Arial" panose="020B0604020202020204" pitchFamily="34" charset="0"/>
                  <a:cs typeface="Arial" panose="020B0604020202020204" pitchFamily="34" charset="0"/>
                </a:rPr>
                <a:t>Although it’s a promise, it’s not a liability should your circumstances change during the year </a:t>
              </a:r>
            </a:p>
          </p:txBody>
        </p:sp>
      </p:grpSp>
      <p:sp>
        <p:nvSpPr>
          <p:cNvPr id="6" name="Slide Number Placeholder 5">
            <a:extLst>
              <a:ext uri="{FF2B5EF4-FFF2-40B4-BE49-F238E27FC236}">
                <a16:creationId xmlns:a16="http://schemas.microsoft.com/office/drawing/2014/main" id="{FB78BCA9-A3C5-30FC-398C-F8CCCD465528}"/>
              </a:ext>
            </a:extLst>
          </p:cNvPr>
          <p:cNvSpPr>
            <a:spLocks noGrp="1"/>
          </p:cNvSpPr>
          <p:nvPr>
            <p:ph type="sldNum" sz="quarter" idx="12"/>
          </p:nvPr>
        </p:nvSpPr>
        <p:spPr/>
        <p:txBody>
          <a:bodyPr/>
          <a:lstStyle/>
          <a:p>
            <a:fld id="{F68CC6AC-0304-4A49-8A54-776D341E7702}" type="slidenum">
              <a:rPr lang="en-US" smtClean="0"/>
              <a:t>5</a:t>
            </a:fld>
            <a:endParaRPr lang="en-US"/>
          </a:p>
        </p:txBody>
      </p:sp>
    </p:spTree>
    <p:extLst>
      <p:ext uri="{BB962C8B-B14F-4D97-AF65-F5344CB8AC3E}">
        <p14:creationId xmlns:p14="http://schemas.microsoft.com/office/powerpoint/2010/main" val="250393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E5BFD52-190C-4DEF-8738-4ACBBD78ADD8}"/>
              </a:ext>
            </a:extLst>
          </p:cNvPr>
          <p:cNvSpPr txBox="1">
            <a:spLocks/>
          </p:cNvSpPr>
          <p:nvPr/>
        </p:nvSpPr>
        <p:spPr>
          <a:xfrm>
            <a:off x="466242" y="17584"/>
            <a:ext cx="11725758" cy="9525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endParaRPr lang="en-US" sz="3000" i="1" dirty="0"/>
          </a:p>
        </p:txBody>
      </p:sp>
      <p:sp>
        <p:nvSpPr>
          <p:cNvPr id="6" name="TextBox 5">
            <a:extLst>
              <a:ext uri="{FF2B5EF4-FFF2-40B4-BE49-F238E27FC236}">
                <a16:creationId xmlns:a16="http://schemas.microsoft.com/office/drawing/2014/main" id="{ED850F74-4CC3-4963-AB4A-2BD12C0603D7}"/>
              </a:ext>
            </a:extLst>
          </p:cNvPr>
          <p:cNvSpPr txBox="1"/>
          <p:nvPr/>
        </p:nvSpPr>
        <p:spPr>
          <a:xfrm>
            <a:off x="0" y="5903376"/>
            <a:ext cx="12192000" cy="769441"/>
          </a:xfrm>
          <a:prstGeom prst="rect">
            <a:avLst/>
          </a:prstGeom>
          <a:solidFill>
            <a:srgbClr val="0070C0"/>
          </a:solidFill>
        </p:spPr>
        <p:txBody>
          <a:bodyPr wrap="square" rtlCol="0">
            <a:spAutoFit/>
          </a:bodyPr>
          <a:lstStyle>
            <a:defPPr>
              <a:defRPr lang="en-US"/>
            </a:defPPr>
            <a:lvl1pPr algn="ctr">
              <a:defRPr sz="2400" b="1">
                <a:solidFill>
                  <a:schemeClr val="bg1"/>
                </a:solidFill>
                <a:latin typeface="Arial" panose="020B0604020202020204" pitchFamily="34" charset="0"/>
                <a:cs typeface="Arial" panose="020B0604020202020204" pitchFamily="34" charset="0"/>
              </a:defRPr>
            </a:lvl1pPr>
          </a:lstStyle>
          <a:p>
            <a:r>
              <a:rPr lang="en-US" dirty="0"/>
              <a:t>Outreach and Ministries is a visible expression of our Church’s mission: </a:t>
            </a:r>
          </a:p>
          <a:p>
            <a:r>
              <a:rPr lang="en-US" sz="2000" i="1" dirty="0"/>
              <a:t>“… to serve the world with gratitude, humility, and courage and continue to grow in faith…”</a:t>
            </a:r>
            <a:endParaRPr lang="en-US" sz="2200" i="1" dirty="0"/>
          </a:p>
        </p:txBody>
      </p:sp>
      <p:sp>
        <p:nvSpPr>
          <p:cNvPr id="2" name="Title Placeholder 1">
            <a:extLst>
              <a:ext uri="{FF2B5EF4-FFF2-40B4-BE49-F238E27FC236}">
                <a16:creationId xmlns:a16="http://schemas.microsoft.com/office/drawing/2014/main" id="{4200C3A3-05FF-61FD-CA8C-4A14ED6952E0}"/>
              </a:ext>
            </a:extLst>
          </p:cNvPr>
          <p:cNvSpPr txBox="1">
            <a:spLocks/>
          </p:cNvSpPr>
          <p:nvPr/>
        </p:nvSpPr>
        <p:spPr>
          <a:xfrm>
            <a:off x="466242" y="83087"/>
            <a:ext cx="11725758" cy="9440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r>
              <a:rPr lang="en-US" sz="3000" dirty="0"/>
              <a:t>our generous giving of time, talent and treasure </a:t>
            </a:r>
          </a:p>
          <a:p>
            <a:pPr algn="l">
              <a:spcBef>
                <a:spcPts val="600"/>
              </a:spcBef>
            </a:pPr>
            <a:r>
              <a:rPr lang="en-US" sz="3000" dirty="0"/>
              <a:t>can make a difference in the world</a:t>
            </a:r>
            <a:endParaRPr lang="en-US" sz="2400" i="1" dirty="0"/>
          </a:p>
        </p:txBody>
      </p:sp>
      <p:grpSp>
        <p:nvGrpSpPr>
          <p:cNvPr id="11" name="Group 10">
            <a:extLst>
              <a:ext uri="{FF2B5EF4-FFF2-40B4-BE49-F238E27FC236}">
                <a16:creationId xmlns:a16="http://schemas.microsoft.com/office/drawing/2014/main" id="{8367B2D6-7F4C-A680-0971-BAF4BB3DA194}"/>
              </a:ext>
            </a:extLst>
          </p:cNvPr>
          <p:cNvGrpSpPr/>
          <p:nvPr/>
        </p:nvGrpSpPr>
        <p:grpSpPr>
          <a:xfrm>
            <a:off x="351651" y="1337993"/>
            <a:ext cx="5838789" cy="4310537"/>
            <a:chOff x="362811" y="1123108"/>
            <a:chExt cx="5607166" cy="3842179"/>
          </a:xfrm>
        </p:grpSpPr>
        <p:sp>
          <p:nvSpPr>
            <p:cNvPr id="13" name="TextBox 12">
              <a:extLst>
                <a:ext uri="{FF2B5EF4-FFF2-40B4-BE49-F238E27FC236}">
                  <a16:creationId xmlns:a16="http://schemas.microsoft.com/office/drawing/2014/main" id="{1FA2FFAB-84CB-92EA-6636-42544001FEC7}"/>
                </a:ext>
              </a:extLst>
            </p:cNvPr>
            <p:cNvSpPr txBox="1"/>
            <p:nvPr/>
          </p:nvSpPr>
          <p:spPr>
            <a:xfrm>
              <a:off x="633008" y="1123108"/>
              <a:ext cx="5336969" cy="466152"/>
            </a:xfrm>
            <a:prstGeom prst="rect">
              <a:avLst/>
            </a:prstGeom>
            <a:noFill/>
          </p:spPr>
          <p:txBody>
            <a:bodyPr wrap="square" rtlCol="0" anchor="ctr">
              <a:noAutofit/>
            </a:bodyPr>
            <a:lstStyle/>
            <a:p>
              <a:r>
                <a:rPr lang="en-US" sz="2000" b="1" dirty="0">
                  <a:latin typeface="Arial" panose="020B0604020202020204" pitchFamily="34" charset="0"/>
                  <a:cs typeface="Arial" panose="020B0604020202020204" pitchFamily="34" charset="0"/>
                </a:rPr>
                <a:t>OUTREACH: </a:t>
              </a:r>
              <a:r>
                <a:rPr lang="en-US" sz="1400" dirty="0">
                  <a:latin typeface="Arial" panose="020B0604020202020204" pitchFamily="34" charset="0"/>
                  <a:cs typeface="Arial" panose="020B0604020202020204" pitchFamily="34" charset="0"/>
                </a:rPr>
                <a:t>The Church of the Epiphany supports:</a:t>
              </a:r>
              <a:endParaRPr lang="en-US" sz="2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299AC4B-051E-0AB9-8481-44DEF981464C}"/>
                </a:ext>
              </a:extLst>
            </p:cNvPr>
            <p:cNvSpPr txBox="1"/>
            <p:nvPr/>
          </p:nvSpPr>
          <p:spPr>
            <a:xfrm>
              <a:off x="362811" y="1763923"/>
              <a:ext cx="5462993" cy="3201364"/>
            </a:xfrm>
            <a:prstGeom prst="rect">
              <a:avLst/>
            </a:prstGeom>
            <a:noFill/>
          </p:spPr>
          <p:txBody>
            <a:bodyPr wrap="square" rtlCol="0">
              <a:noAutofit/>
            </a:bodyPr>
            <a:lstStyle/>
            <a:p>
              <a:pPr marL="173038" indent="-173038">
                <a:spcBef>
                  <a:spcPts val="1800"/>
                </a:spcBef>
                <a:spcAft>
                  <a:spcPts val="18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Conejo Compassion Coalition</a:t>
              </a:r>
            </a:p>
            <a:p>
              <a:pPr marL="173038" indent="-173038">
                <a:spcBef>
                  <a:spcPts val="1800"/>
                </a:spcBef>
                <a:spcAft>
                  <a:spcPts val="18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Harbor House</a:t>
              </a:r>
            </a:p>
            <a:p>
              <a:pPr marL="173038" indent="-173038">
                <a:spcBef>
                  <a:spcPts val="1800"/>
                </a:spcBef>
                <a:spcAft>
                  <a:spcPts val="18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Laundry Love</a:t>
              </a:r>
            </a:p>
            <a:p>
              <a:pPr marL="173038" indent="-173038">
                <a:spcBef>
                  <a:spcPts val="1800"/>
                </a:spcBef>
                <a:spcAft>
                  <a:spcPts val="18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The Episcopal Church in Navajoland</a:t>
              </a:r>
            </a:p>
            <a:p>
              <a:pPr marL="173038" indent="-173038">
                <a:spcBef>
                  <a:spcPts val="1800"/>
                </a:spcBef>
                <a:spcAft>
                  <a:spcPts val="18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Episcopal Relief &amp; Development</a:t>
              </a:r>
            </a:p>
            <a:p>
              <a:pPr marL="285750" indent="-285750">
                <a:spcBef>
                  <a:spcPts val="600"/>
                </a:spcBef>
                <a:spcAft>
                  <a:spcPts val="600"/>
                </a:spcAft>
                <a:buClr>
                  <a:srgbClr val="0070C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0ACD91EE-A982-1FA9-D668-D631B512820E}"/>
              </a:ext>
            </a:extLst>
          </p:cNvPr>
          <p:cNvGrpSpPr/>
          <p:nvPr/>
        </p:nvGrpSpPr>
        <p:grpSpPr>
          <a:xfrm>
            <a:off x="6253230" y="1337993"/>
            <a:ext cx="5823456" cy="4310537"/>
            <a:chOff x="6408678" y="1123108"/>
            <a:chExt cx="5336970" cy="3842179"/>
          </a:xfrm>
        </p:grpSpPr>
        <p:sp>
          <p:nvSpPr>
            <p:cNvPr id="17" name="TextBox 16">
              <a:extLst>
                <a:ext uri="{FF2B5EF4-FFF2-40B4-BE49-F238E27FC236}">
                  <a16:creationId xmlns:a16="http://schemas.microsoft.com/office/drawing/2014/main" id="{D2EC7B1F-743C-891E-F7E5-19B79E120550}"/>
                </a:ext>
              </a:extLst>
            </p:cNvPr>
            <p:cNvSpPr txBox="1"/>
            <p:nvPr/>
          </p:nvSpPr>
          <p:spPr>
            <a:xfrm>
              <a:off x="6408678" y="1123108"/>
              <a:ext cx="5336969" cy="466152"/>
            </a:xfrm>
            <a:prstGeom prst="rect">
              <a:avLst/>
            </a:prstGeom>
            <a:noFill/>
          </p:spPr>
          <p:txBody>
            <a:bodyPr wrap="square" rtlCol="0" anchor="ctr">
              <a:noAutofit/>
            </a:bodyPr>
            <a:lstStyle/>
            <a:p>
              <a:r>
                <a:rPr lang="en-US" sz="2000" b="1" dirty="0">
                  <a:latin typeface="Arial" panose="020B0604020202020204" pitchFamily="34" charset="0"/>
                  <a:cs typeface="Arial" panose="020B0604020202020204" pitchFamily="34" charset="0"/>
                </a:rPr>
                <a:t>Ministries</a:t>
              </a:r>
              <a:endParaRPr lang="en-US"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D647746-1536-2489-D131-C80134C9D7F4}"/>
                </a:ext>
              </a:extLst>
            </p:cNvPr>
            <p:cNvSpPr txBox="1"/>
            <p:nvPr/>
          </p:nvSpPr>
          <p:spPr>
            <a:xfrm>
              <a:off x="6408678" y="1763923"/>
              <a:ext cx="5336970" cy="3201364"/>
            </a:xfrm>
            <a:prstGeom prst="rect">
              <a:avLst/>
            </a:prstGeom>
            <a:noFill/>
          </p:spPr>
          <p:txBody>
            <a:bodyPr wrap="square" rtlCol="0">
              <a:noAutofit/>
            </a:bodyPr>
            <a:lstStyle/>
            <a:p>
              <a:pPr marL="285750" indent="-285750">
                <a:spcBef>
                  <a:spcPts val="1200"/>
                </a:spcBef>
                <a:spcAft>
                  <a:spcPts val="12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Older Wiser Laity (OWLS)</a:t>
              </a:r>
            </a:p>
            <a:p>
              <a:pPr marL="285750" indent="-285750">
                <a:spcBef>
                  <a:spcPts val="1200"/>
                </a:spcBef>
                <a:spcAft>
                  <a:spcPts val="12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Parents &amp; Families of Lesbians &amp; Gays</a:t>
              </a:r>
            </a:p>
            <a:p>
              <a:pPr marL="285750" indent="-285750">
                <a:spcBef>
                  <a:spcPts val="1200"/>
                </a:spcBef>
                <a:spcAft>
                  <a:spcPts val="12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Red Door Vineyard (RDV)</a:t>
              </a:r>
            </a:p>
            <a:p>
              <a:pPr marL="285750" indent="-285750">
                <a:spcBef>
                  <a:spcPts val="1200"/>
                </a:spcBef>
                <a:spcAft>
                  <a:spcPts val="12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Epiphany Music Guild (EMG)</a:t>
              </a:r>
            </a:p>
            <a:p>
              <a:pPr marL="285750" indent="-285750">
                <a:spcBef>
                  <a:spcPts val="1200"/>
                </a:spcBef>
                <a:spcAft>
                  <a:spcPts val="12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Creation Care</a:t>
              </a:r>
            </a:p>
            <a:p>
              <a:pPr marL="285750" indent="-285750">
                <a:spcBef>
                  <a:spcPts val="1200"/>
                </a:spcBef>
                <a:spcAft>
                  <a:spcPts val="1200"/>
                </a:spcAft>
                <a:buClr>
                  <a:srgbClr val="0070C0"/>
                </a:buClr>
                <a:buFont typeface="Arial" panose="020B0604020202020204" pitchFamily="34" charset="0"/>
                <a:buChar char="•"/>
              </a:pPr>
              <a:r>
                <a:rPr lang="en-US" b="1" dirty="0">
                  <a:latin typeface="Arial" panose="020B0604020202020204" pitchFamily="34" charset="0"/>
                  <a:cs typeface="Arial" panose="020B0604020202020204" pitchFamily="34" charset="0"/>
                </a:rPr>
                <a:t>Interfaith Ministry</a:t>
              </a:r>
            </a:p>
          </p:txBody>
        </p:sp>
      </p:grpSp>
      <p:pic>
        <p:nvPicPr>
          <p:cNvPr id="1026" name="Picture 2">
            <a:extLst>
              <a:ext uri="{FF2B5EF4-FFF2-40B4-BE49-F238E27FC236}">
                <a16:creationId xmlns:a16="http://schemas.microsoft.com/office/drawing/2014/main" id="{D94B66E8-2405-87E8-040E-603BEA86B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105" y="1887199"/>
            <a:ext cx="1047505" cy="543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9458D85-F318-FFEC-857D-F721009A4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373" y="2524003"/>
            <a:ext cx="1035163" cy="909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C26D9DB-DA73-445A-225A-2DF6277E0E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054" y="3538794"/>
            <a:ext cx="1021482" cy="2604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1053885-7A96-4A9D-C75F-286C44742A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104" y="3906138"/>
            <a:ext cx="1021481" cy="10078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126261D-4539-8EEA-CBF3-A75462AA5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9447" y="5003300"/>
            <a:ext cx="1009138" cy="4622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CD7C396-73ED-19E2-8EFD-203F88A4CE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29180" y="4989700"/>
            <a:ext cx="1021481" cy="5260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735BDE2F-AC39-7B94-E72C-C65AF73050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9180" y="2511903"/>
            <a:ext cx="1021480" cy="4659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CE89B89-2298-9E99-23AF-24E29E0BC078}"/>
              </a:ext>
            </a:extLst>
          </p:cNvPr>
          <p:cNvPicPr>
            <a:picLocks noChangeAspect="1"/>
          </p:cNvPicPr>
          <p:nvPr/>
        </p:nvPicPr>
        <p:blipFill>
          <a:blip r:embed="rId10"/>
          <a:stretch>
            <a:fillRect/>
          </a:stretch>
        </p:blipFill>
        <p:spPr>
          <a:xfrm>
            <a:off x="11029180" y="3118899"/>
            <a:ext cx="1047505" cy="545539"/>
          </a:xfrm>
          <a:prstGeom prst="rect">
            <a:avLst/>
          </a:prstGeom>
        </p:spPr>
      </p:pic>
      <p:pic>
        <p:nvPicPr>
          <p:cNvPr id="1044" name="Picture 20">
            <a:extLst>
              <a:ext uri="{FF2B5EF4-FFF2-40B4-BE49-F238E27FC236}">
                <a16:creationId xmlns:a16="http://schemas.microsoft.com/office/drawing/2014/main" id="{0F7D3424-36EF-8ECA-0A8B-DAABADF724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29179" y="3726477"/>
            <a:ext cx="1039631" cy="656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5FCECAB-06D8-36B4-F1A2-17A668649639}"/>
              </a:ext>
            </a:extLst>
          </p:cNvPr>
          <p:cNvPicPr>
            <a:picLocks noChangeAspect="1"/>
          </p:cNvPicPr>
          <p:nvPr/>
        </p:nvPicPr>
        <p:blipFill>
          <a:blip r:embed="rId12"/>
          <a:stretch>
            <a:fillRect/>
          </a:stretch>
        </p:blipFill>
        <p:spPr>
          <a:xfrm>
            <a:off x="11029179" y="4291116"/>
            <a:ext cx="1021480" cy="650919"/>
          </a:xfrm>
          <a:prstGeom prst="rect">
            <a:avLst/>
          </a:prstGeom>
        </p:spPr>
      </p:pic>
      <p:pic>
        <p:nvPicPr>
          <p:cNvPr id="1048" name="Picture 24">
            <a:extLst>
              <a:ext uri="{FF2B5EF4-FFF2-40B4-BE49-F238E27FC236}">
                <a16:creationId xmlns:a16="http://schemas.microsoft.com/office/drawing/2014/main" id="{18F0462D-5A88-6E4D-ED50-A13310610E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03061" y="1697308"/>
            <a:ext cx="711859" cy="69643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C2DBFAB1-12F6-ADA0-6D6C-428512E588E9}"/>
              </a:ext>
            </a:extLst>
          </p:cNvPr>
          <p:cNvCxnSpPr>
            <a:cxnSpLocks/>
          </p:cNvCxnSpPr>
          <p:nvPr/>
        </p:nvCxnSpPr>
        <p:spPr>
          <a:xfrm>
            <a:off x="6086031" y="2015215"/>
            <a:ext cx="0" cy="34894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4D847DC-BC13-0E73-67BB-214C43386B22}"/>
              </a:ext>
            </a:extLst>
          </p:cNvPr>
          <p:cNvSpPr>
            <a:spLocks noGrp="1"/>
          </p:cNvSpPr>
          <p:nvPr>
            <p:ph type="sldNum" sz="quarter" idx="12"/>
          </p:nvPr>
        </p:nvSpPr>
        <p:spPr/>
        <p:txBody>
          <a:bodyPr/>
          <a:lstStyle/>
          <a:p>
            <a:fld id="{F68CC6AC-0304-4A49-8A54-776D341E7702}" type="slidenum">
              <a:rPr lang="en-US" smtClean="0"/>
              <a:t>6</a:t>
            </a:fld>
            <a:endParaRPr lang="en-US"/>
          </a:p>
        </p:txBody>
      </p:sp>
    </p:spTree>
    <p:extLst>
      <p:ext uri="{BB962C8B-B14F-4D97-AF65-F5344CB8AC3E}">
        <p14:creationId xmlns:p14="http://schemas.microsoft.com/office/powerpoint/2010/main" val="144432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E5BFD52-190C-4DEF-8738-4ACBBD78ADD8}"/>
              </a:ext>
            </a:extLst>
          </p:cNvPr>
          <p:cNvSpPr txBox="1">
            <a:spLocks/>
          </p:cNvSpPr>
          <p:nvPr/>
        </p:nvSpPr>
        <p:spPr>
          <a:xfrm>
            <a:off x="466242" y="17584"/>
            <a:ext cx="11725758" cy="9525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endParaRPr lang="en-US" sz="3000" i="1" dirty="0"/>
          </a:p>
        </p:txBody>
      </p:sp>
      <p:sp>
        <p:nvSpPr>
          <p:cNvPr id="2" name="Title Placeholder 1">
            <a:extLst>
              <a:ext uri="{FF2B5EF4-FFF2-40B4-BE49-F238E27FC236}">
                <a16:creationId xmlns:a16="http://schemas.microsoft.com/office/drawing/2014/main" id="{4200C3A3-05FF-61FD-CA8C-4A14ED6952E0}"/>
              </a:ext>
            </a:extLst>
          </p:cNvPr>
          <p:cNvSpPr txBox="1">
            <a:spLocks/>
          </p:cNvSpPr>
          <p:nvPr/>
        </p:nvSpPr>
        <p:spPr>
          <a:xfrm>
            <a:off x="466242" y="8441"/>
            <a:ext cx="11725758" cy="9440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r>
              <a:rPr lang="en-US" sz="3000" dirty="0"/>
              <a:t>How do we pledge?</a:t>
            </a:r>
            <a:endParaRPr lang="en-US" sz="2400" i="1" dirty="0"/>
          </a:p>
        </p:txBody>
      </p:sp>
      <p:pic>
        <p:nvPicPr>
          <p:cNvPr id="5" name="Picture 4">
            <a:extLst>
              <a:ext uri="{FF2B5EF4-FFF2-40B4-BE49-F238E27FC236}">
                <a16:creationId xmlns:a16="http://schemas.microsoft.com/office/drawing/2014/main" id="{1644E13B-11BC-EA50-4204-8372D6C880B6}"/>
              </a:ext>
            </a:extLst>
          </p:cNvPr>
          <p:cNvPicPr>
            <a:picLocks noChangeAspect="1"/>
          </p:cNvPicPr>
          <p:nvPr/>
        </p:nvPicPr>
        <p:blipFill>
          <a:blip r:embed="rId3"/>
          <a:stretch>
            <a:fillRect/>
          </a:stretch>
        </p:blipFill>
        <p:spPr>
          <a:xfrm>
            <a:off x="2650667" y="1097899"/>
            <a:ext cx="5991309" cy="2574777"/>
          </a:xfrm>
          <a:prstGeom prst="rect">
            <a:avLst/>
          </a:prstGeom>
          <a:ln>
            <a:solidFill>
              <a:srgbClr val="002060"/>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52A1229-E979-9B20-E1E5-BA035176ED6E}"/>
              </a:ext>
            </a:extLst>
          </p:cNvPr>
          <p:cNvPicPr>
            <a:picLocks noChangeAspect="1"/>
          </p:cNvPicPr>
          <p:nvPr/>
        </p:nvPicPr>
        <p:blipFill>
          <a:blip r:embed="rId4"/>
          <a:stretch>
            <a:fillRect/>
          </a:stretch>
        </p:blipFill>
        <p:spPr>
          <a:xfrm>
            <a:off x="2650667" y="3867994"/>
            <a:ext cx="5991309" cy="2574776"/>
          </a:xfrm>
          <a:prstGeom prst="rect">
            <a:avLst/>
          </a:prstGeom>
          <a:ln>
            <a:solidFill>
              <a:srgbClr val="002060"/>
            </a:solidFill>
          </a:ln>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85B30E1E-0116-C020-D951-3861F5E24CCE}"/>
              </a:ext>
            </a:extLst>
          </p:cNvPr>
          <p:cNvSpPr/>
          <p:nvPr/>
        </p:nvSpPr>
        <p:spPr>
          <a:xfrm>
            <a:off x="6875930" y="3087107"/>
            <a:ext cx="625433" cy="176042"/>
          </a:xfrm>
          <a:prstGeom prst="ellipse">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0037952-B9B1-C2FF-DD98-AB8B0D382892}"/>
              </a:ext>
            </a:extLst>
          </p:cNvPr>
          <p:cNvSpPr/>
          <p:nvPr/>
        </p:nvSpPr>
        <p:spPr>
          <a:xfrm>
            <a:off x="5280211" y="3301316"/>
            <a:ext cx="2635624" cy="175081"/>
          </a:xfrm>
          <a:prstGeom prst="ellipse">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003EAA29-BE86-BC02-55E8-6C13CA23C28A}"/>
              </a:ext>
            </a:extLst>
          </p:cNvPr>
          <p:cNvSpPr>
            <a:spLocks noGrp="1"/>
          </p:cNvSpPr>
          <p:nvPr>
            <p:ph type="sldNum" sz="quarter" idx="12"/>
          </p:nvPr>
        </p:nvSpPr>
        <p:spPr/>
        <p:txBody>
          <a:bodyPr/>
          <a:lstStyle/>
          <a:p>
            <a:fld id="{F68CC6AC-0304-4A49-8A54-776D341E7702}" type="slidenum">
              <a:rPr lang="en-US" smtClean="0"/>
              <a:t>7</a:t>
            </a:fld>
            <a:endParaRPr lang="en-US"/>
          </a:p>
        </p:txBody>
      </p:sp>
    </p:spTree>
    <p:extLst>
      <p:ext uri="{BB962C8B-B14F-4D97-AF65-F5344CB8AC3E}">
        <p14:creationId xmlns:p14="http://schemas.microsoft.com/office/powerpoint/2010/main" val="31553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E5BFD52-190C-4DEF-8738-4ACBBD78ADD8}"/>
              </a:ext>
            </a:extLst>
          </p:cNvPr>
          <p:cNvSpPr txBox="1">
            <a:spLocks/>
          </p:cNvSpPr>
          <p:nvPr/>
        </p:nvSpPr>
        <p:spPr>
          <a:xfrm>
            <a:off x="466242" y="17584"/>
            <a:ext cx="11725758" cy="9525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endParaRPr lang="en-US" sz="3000" i="1" dirty="0"/>
          </a:p>
        </p:txBody>
      </p:sp>
      <p:sp>
        <p:nvSpPr>
          <p:cNvPr id="2" name="Title Placeholder 1">
            <a:extLst>
              <a:ext uri="{FF2B5EF4-FFF2-40B4-BE49-F238E27FC236}">
                <a16:creationId xmlns:a16="http://schemas.microsoft.com/office/drawing/2014/main" id="{4200C3A3-05FF-61FD-CA8C-4A14ED6952E0}"/>
              </a:ext>
            </a:extLst>
          </p:cNvPr>
          <p:cNvSpPr txBox="1">
            <a:spLocks/>
          </p:cNvSpPr>
          <p:nvPr/>
        </p:nvSpPr>
        <p:spPr>
          <a:xfrm>
            <a:off x="466242" y="8441"/>
            <a:ext cx="11725758" cy="9440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cap="all" baseline="0">
                <a:solidFill>
                  <a:srgbClr val="0070C0"/>
                </a:solidFill>
                <a:latin typeface="Calibri" panose="020F0502020204030204" pitchFamily="34" charset="0"/>
                <a:ea typeface="+mj-ea"/>
                <a:cs typeface="+mj-cs"/>
              </a:defRPr>
            </a:lvl1pPr>
          </a:lstStyle>
          <a:p>
            <a:pPr algn="l">
              <a:spcBef>
                <a:spcPts val="600"/>
              </a:spcBef>
            </a:pPr>
            <a:r>
              <a:rPr lang="en-US" sz="3000" dirty="0"/>
              <a:t>How do we fulfill our pledge?</a:t>
            </a:r>
          </a:p>
          <a:p>
            <a:pPr algn="l">
              <a:spcBef>
                <a:spcPts val="600"/>
              </a:spcBef>
            </a:pPr>
            <a:r>
              <a:rPr lang="en-US" sz="2400" i="1" dirty="0"/>
              <a:t>There are four ways you can pay your pledge</a:t>
            </a:r>
          </a:p>
        </p:txBody>
      </p:sp>
      <p:sp>
        <p:nvSpPr>
          <p:cNvPr id="5" name="TextBox 4">
            <a:extLst>
              <a:ext uri="{FF2B5EF4-FFF2-40B4-BE49-F238E27FC236}">
                <a16:creationId xmlns:a16="http://schemas.microsoft.com/office/drawing/2014/main" id="{1FAC34FB-BE31-A4C0-ACBA-576258C86706}"/>
              </a:ext>
            </a:extLst>
          </p:cNvPr>
          <p:cNvSpPr txBox="1"/>
          <p:nvPr/>
        </p:nvSpPr>
        <p:spPr>
          <a:xfrm>
            <a:off x="457200" y="970084"/>
            <a:ext cx="11153775" cy="5113836"/>
          </a:xfrm>
          <a:prstGeom prst="rect">
            <a:avLst/>
          </a:prstGeom>
          <a:noFill/>
        </p:spPr>
        <p:txBody>
          <a:bodyPr wrap="square">
            <a:spAutoFit/>
          </a:bodyPr>
          <a:lstStyle/>
          <a:p>
            <a:pPr marL="457200" marR="0" indent="-457200">
              <a:lnSpc>
                <a:spcPts val="1900"/>
              </a:lnSpc>
              <a:spcBef>
                <a:spcPts val="1200"/>
              </a:spcBef>
              <a:buClr>
                <a:srgbClr val="0070C0"/>
              </a:buClr>
              <a:buFont typeface="+mj-lt"/>
              <a:buAutoNum type="arabicPeriod"/>
            </a:pPr>
            <a:endParaRPr lang="en-US" sz="2000" kern="100" dirty="0">
              <a:latin typeface="Arial" panose="020B0604020202020204" pitchFamily="34" charset="0"/>
              <a:ea typeface="Aptos" panose="020B0004020202020204" pitchFamily="34" charset="0"/>
              <a:cs typeface="Times New Roman" panose="02020603050405020304" pitchFamily="18" charset="0"/>
            </a:endParaRPr>
          </a:p>
          <a:p>
            <a:pPr marL="457200" marR="0" indent="-457200">
              <a:lnSpc>
                <a:spcPts val="1900"/>
              </a:lnSpc>
              <a:spcBef>
                <a:spcPts val="1200"/>
              </a:spcBef>
              <a:buClr>
                <a:srgbClr val="0070C0"/>
              </a:buClr>
              <a:buFont typeface="+mj-lt"/>
              <a:buAutoNum type="arabicPeriod"/>
            </a:pPr>
            <a:r>
              <a:rPr lang="en-US" sz="2000" kern="100" dirty="0">
                <a:latin typeface="Arial" panose="020B0604020202020204" pitchFamily="34" charset="0"/>
                <a:ea typeface="Aptos" panose="020B0004020202020204" pitchFamily="34" charset="0"/>
                <a:cs typeface="Times New Roman" panose="02020603050405020304" pitchFamily="18" charset="0"/>
              </a:rPr>
              <a:t>P</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utting checks in the collection plate on Sunday</a:t>
            </a:r>
            <a:endParaRPr lang="en-US" sz="2000" kern="100" dirty="0">
              <a:latin typeface="Arial" panose="020B0604020202020204" pitchFamily="34" charset="0"/>
              <a:ea typeface="Aptos" panose="020B0004020202020204" pitchFamily="34" charset="0"/>
              <a:cs typeface="Times New Roman" panose="02020603050405020304" pitchFamily="18" charset="0"/>
            </a:endParaRPr>
          </a:p>
          <a:p>
            <a:pPr lvl="1">
              <a:lnSpc>
                <a:spcPts val="1900"/>
              </a:lnSpc>
              <a:spcBef>
                <a:spcPts val="1200"/>
              </a:spcBef>
              <a:buClr>
                <a:srgbClr val="0070C0"/>
              </a:buClr>
            </a:pPr>
            <a:r>
              <a:rPr lang="en-US" sz="2000" kern="100" dirty="0">
                <a:latin typeface="Arial" panose="020B0604020202020204" pitchFamily="34" charset="0"/>
                <a:ea typeface="Aptos" panose="020B0004020202020204" pitchFamily="34" charset="0"/>
                <a:cs typeface="Times New Roman" panose="02020603050405020304" pitchFamily="18" charset="0"/>
              </a:rPr>
              <a:t>–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Please write “Pledge” on the memo line of your check</a:t>
            </a:r>
          </a:p>
          <a:p>
            <a:pPr lvl="1">
              <a:lnSpc>
                <a:spcPts val="1900"/>
              </a:lnSpc>
              <a:spcBef>
                <a:spcPts val="1200"/>
              </a:spcBef>
              <a:buClr>
                <a:srgbClr val="0070C0"/>
              </a:buClr>
            </a:pPr>
            <a:endParaRPr lang="en-US" sz="2000" kern="100" dirty="0">
              <a:latin typeface="Arial" panose="020B0604020202020204" pitchFamily="34" charset="0"/>
              <a:ea typeface="Aptos" panose="020B0004020202020204" pitchFamily="34" charset="0"/>
              <a:cs typeface="Times New Roman" panose="02020603050405020304" pitchFamily="18" charset="0"/>
            </a:endParaRPr>
          </a:p>
          <a:p>
            <a:pPr marL="457200" marR="0" indent="-457200">
              <a:lnSpc>
                <a:spcPts val="1900"/>
              </a:lnSpc>
              <a:spcBef>
                <a:spcPts val="1200"/>
              </a:spcBef>
              <a:buClr>
                <a:srgbClr val="0070C0"/>
              </a:buClr>
              <a:buFont typeface="+mj-lt"/>
              <a:buAutoNum type="arabicPeriod"/>
            </a:pPr>
            <a:r>
              <a:rPr lang="en-US" sz="2000" kern="100" dirty="0">
                <a:latin typeface="Arial" panose="020B0604020202020204" pitchFamily="34" charset="0"/>
                <a:ea typeface="Aptos" panose="020B0004020202020204" pitchFamily="34" charset="0"/>
                <a:cs typeface="Times New Roman" panose="02020603050405020304" pitchFamily="18" charset="0"/>
              </a:rPr>
              <a:t>M</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ailing checks to the church: </a:t>
            </a:r>
            <a:r>
              <a:rPr lang="en-US" sz="2000" dirty="0">
                <a:effectLst/>
                <a:latin typeface="Arial" panose="020B0604020202020204" pitchFamily="34" charset="0"/>
                <a:ea typeface="Aptos" panose="020B0004020202020204" pitchFamily="34" charset="0"/>
              </a:rPr>
              <a:t>5450 Churchwood Dr., Oak Park, CA. 91377</a:t>
            </a:r>
            <a:endParaRPr lang="en-US" sz="2000" kern="100" dirty="0">
              <a:effectLst/>
              <a:latin typeface="Arial" panose="020B0604020202020204" pitchFamily="34" charset="0"/>
              <a:ea typeface="Aptos" panose="020B0004020202020204" pitchFamily="34" charset="0"/>
              <a:cs typeface="Times New Roman" panose="02020603050405020304" pitchFamily="18" charset="0"/>
            </a:endParaRPr>
          </a:p>
          <a:p>
            <a:pPr lvl="1">
              <a:lnSpc>
                <a:spcPts val="1900"/>
              </a:lnSpc>
              <a:spcBef>
                <a:spcPts val="1200"/>
              </a:spcBef>
              <a:buClr>
                <a:srgbClr val="0070C0"/>
              </a:buClr>
            </a:pPr>
            <a:r>
              <a:rPr lang="en-US" sz="2000" kern="100" dirty="0">
                <a:latin typeface="Arial" panose="020B0604020202020204" pitchFamily="34" charset="0"/>
                <a:cs typeface="Times New Roman" panose="02020603050405020304" pitchFamily="18" charset="0"/>
              </a:rPr>
              <a:t>– Please write “Attention of Michelle Ponticelli”</a:t>
            </a:r>
          </a:p>
          <a:p>
            <a:pPr marR="0">
              <a:lnSpc>
                <a:spcPts val="1900"/>
              </a:lnSpc>
              <a:spcBef>
                <a:spcPts val="1200"/>
              </a:spcBef>
              <a:buClr>
                <a:srgbClr val="0070C0"/>
              </a:buClr>
            </a:pPr>
            <a:endParaRPr lang="en-US" sz="2000" kern="100" dirty="0">
              <a:effectLst/>
              <a:latin typeface="Arial" panose="020B0604020202020204" pitchFamily="34" charset="0"/>
              <a:ea typeface="Aptos" panose="020B0004020202020204" pitchFamily="34" charset="0"/>
              <a:cs typeface="Times New Roman" panose="02020603050405020304" pitchFamily="18" charset="0"/>
            </a:endParaRPr>
          </a:p>
          <a:p>
            <a:pPr marL="457200" marR="0" indent="-457200">
              <a:lnSpc>
                <a:spcPts val="1900"/>
              </a:lnSpc>
              <a:spcBef>
                <a:spcPts val="1200"/>
              </a:spcBef>
              <a:buClr>
                <a:srgbClr val="0070C0"/>
              </a:buClr>
              <a:buFont typeface="+mj-lt"/>
              <a:buAutoNum type="arabicPeriod" startAt="3"/>
            </a:pPr>
            <a:r>
              <a:rPr lang="en-US" sz="2000" kern="100" dirty="0">
                <a:effectLst/>
                <a:latin typeface="Arial" panose="020B0604020202020204" pitchFamily="34" charset="0"/>
                <a:ea typeface="Aptos" panose="020B0004020202020204" pitchFamily="34" charset="0"/>
                <a:cs typeface="Times New Roman" panose="02020603050405020304" pitchFamily="18" charset="0"/>
              </a:rPr>
              <a:t>Paying electronically</a:t>
            </a:r>
          </a:p>
          <a:p>
            <a:pPr lvl="1">
              <a:lnSpc>
                <a:spcPts val="1900"/>
              </a:lnSpc>
              <a:spcBef>
                <a:spcPts val="1200"/>
              </a:spcBef>
              <a:buClr>
                <a:srgbClr val="0070C0"/>
              </a:buClr>
            </a:pPr>
            <a:r>
              <a:rPr lang="en-US" sz="2000" kern="100" dirty="0">
                <a:latin typeface="Arial" panose="020B0604020202020204" pitchFamily="34" charset="0"/>
                <a:ea typeface="Aptos" panose="020B0004020202020204" pitchFamily="34" charset="0"/>
                <a:cs typeface="Times New Roman" panose="02020603050405020304" pitchFamily="18" charset="0"/>
              </a:rPr>
              <a:t>– If you need help to set up, please contact Michelle Ponticelli</a:t>
            </a:r>
          </a:p>
          <a:p>
            <a:pPr marR="0">
              <a:lnSpc>
                <a:spcPts val="1900"/>
              </a:lnSpc>
              <a:spcBef>
                <a:spcPts val="1200"/>
              </a:spcBef>
              <a:buClr>
                <a:srgbClr val="0070C0"/>
              </a:buClr>
            </a:pPr>
            <a:endParaRPr lang="en-US" sz="2000" kern="100" dirty="0">
              <a:latin typeface="Arial" panose="020B0604020202020204" pitchFamily="34" charset="0"/>
              <a:ea typeface="Aptos" panose="020B0004020202020204" pitchFamily="34" charset="0"/>
              <a:cs typeface="Times New Roman" panose="02020603050405020304" pitchFamily="18" charset="0"/>
            </a:endParaRPr>
          </a:p>
          <a:p>
            <a:pPr marL="457200" marR="0" indent="-457200">
              <a:lnSpc>
                <a:spcPts val="1900"/>
              </a:lnSpc>
              <a:spcBef>
                <a:spcPts val="1200"/>
              </a:spcBef>
              <a:buClr>
                <a:srgbClr val="0070C0"/>
              </a:buClr>
              <a:buFont typeface="+mj-lt"/>
              <a:buAutoNum type="arabicPeriod" startAt="4"/>
            </a:pPr>
            <a:r>
              <a:rPr lang="en-US" sz="2000" kern="100" dirty="0">
                <a:latin typeface="Arial" panose="020B0604020202020204" pitchFamily="34" charset="0"/>
                <a:ea typeface="Aptos" panose="020B0004020202020204" pitchFamily="34" charset="0"/>
                <a:cs typeface="Times New Roman" panose="02020603050405020304" pitchFamily="18" charset="0"/>
              </a:rPr>
              <a:t>Paying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by automatic payment </a:t>
            </a:r>
          </a:p>
          <a:p>
            <a:pPr lvl="1">
              <a:lnSpc>
                <a:spcPts val="1900"/>
              </a:lnSpc>
              <a:spcBef>
                <a:spcPts val="1200"/>
              </a:spcBef>
              <a:buClr>
                <a:srgbClr val="0070C0"/>
              </a:buClr>
            </a:pPr>
            <a:r>
              <a:rPr lang="en-US" sz="2000" kern="100" dirty="0">
                <a:effectLst/>
                <a:latin typeface="Arial" panose="020B0604020202020204" pitchFamily="34" charset="0"/>
                <a:ea typeface="Aptos" panose="020B0004020202020204" pitchFamily="34" charset="0"/>
                <a:cs typeface="Times New Roman" panose="02020603050405020304" pitchFamily="18" charset="0"/>
              </a:rPr>
              <a:t>– You c</a:t>
            </a:r>
            <a:r>
              <a:rPr lang="en-US" sz="2000" kern="100" dirty="0">
                <a:latin typeface="Arial" panose="020B0604020202020204" pitchFamily="34" charset="0"/>
                <a:ea typeface="Aptos" panose="020B0004020202020204" pitchFamily="34" charset="0"/>
                <a:cs typeface="Times New Roman" panose="02020603050405020304" pitchFamily="18" charset="0"/>
              </a:rPr>
              <a:t>an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set up a direct bill pay via the online bill pay services of your bank</a:t>
            </a:r>
            <a:endParaRPr lang="en-US" sz="2000" kern="100" dirty="0">
              <a:latin typeface="Arial" panose="020B0604020202020204" pitchFamily="34" charset="0"/>
              <a:ea typeface="Aptos" panose="020B0004020202020204" pitchFamily="34" charset="0"/>
              <a:cs typeface="Times New Roman" panose="02020603050405020304" pitchFamily="18" charset="0"/>
            </a:endParaRPr>
          </a:p>
          <a:p>
            <a:pPr lvl="1">
              <a:lnSpc>
                <a:spcPts val="1900"/>
              </a:lnSpc>
              <a:spcBef>
                <a:spcPts val="1200"/>
              </a:spcBef>
              <a:buClr>
                <a:srgbClr val="0070C0"/>
              </a:buClr>
            </a:pP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r>
              <a:rPr lang="en-US" sz="2000" kern="100" dirty="0">
                <a:latin typeface="Arial" panose="020B0604020202020204" pitchFamily="34" charset="0"/>
                <a:ea typeface="Aptos" panose="020B0004020202020204" pitchFamily="34" charset="0"/>
                <a:cs typeface="Times New Roman" panose="02020603050405020304" pitchFamily="18" charset="0"/>
              </a:rPr>
              <a:t>If you need help to set up, please contact Michelle Ponticelli</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3945DD7-7A78-B06B-FDD7-429581F879A7}"/>
              </a:ext>
            </a:extLst>
          </p:cNvPr>
          <p:cNvSpPr>
            <a:spLocks noGrp="1"/>
          </p:cNvSpPr>
          <p:nvPr>
            <p:ph type="sldNum" sz="quarter" idx="12"/>
          </p:nvPr>
        </p:nvSpPr>
        <p:spPr/>
        <p:txBody>
          <a:bodyPr/>
          <a:lstStyle/>
          <a:p>
            <a:fld id="{F68CC6AC-0304-4A49-8A54-776D341E7702}" type="slidenum">
              <a:rPr lang="en-US" smtClean="0"/>
              <a:t>8</a:t>
            </a:fld>
            <a:endParaRPr lang="en-US"/>
          </a:p>
        </p:txBody>
      </p:sp>
    </p:spTree>
    <p:extLst>
      <p:ext uri="{BB962C8B-B14F-4D97-AF65-F5344CB8AC3E}">
        <p14:creationId xmlns:p14="http://schemas.microsoft.com/office/powerpoint/2010/main" val="2217227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16198</TotalTime>
  <Words>1614</Words>
  <Application>Microsoft Office PowerPoint</Application>
  <PresentationFormat>Widescreen</PresentationFormat>
  <Paragraphs>138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Rueda, Gabriel</dc:creator>
  <cp:lastModifiedBy>Susan Halligan</cp:lastModifiedBy>
  <cp:revision>51</cp:revision>
  <cp:lastPrinted>2024-09-13T18:04:16Z</cp:lastPrinted>
  <dcterms:created xsi:type="dcterms:W3CDTF">2022-12-18T16:35:41Z</dcterms:created>
  <dcterms:modified xsi:type="dcterms:W3CDTF">2024-09-18T22:41:34Z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e75503-0edf-4274-9f8b-1f267fd68475_Enabled">
    <vt:lpwstr>true</vt:lpwstr>
  </property>
  <property fmtid="{D5CDD505-2E9C-101B-9397-08002B2CF9AE}" pid="3" name="MSIP_Label_65e75503-0edf-4274-9f8b-1f267fd68475_SetDate">
    <vt:lpwstr>2022-12-18T22:53:57Z</vt:lpwstr>
  </property>
  <property fmtid="{D5CDD505-2E9C-101B-9397-08002B2CF9AE}" pid="4" name="MSIP_Label_65e75503-0edf-4274-9f8b-1f267fd68475_Method">
    <vt:lpwstr>Privileged</vt:lpwstr>
  </property>
  <property fmtid="{D5CDD505-2E9C-101B-9397-08002B2CF9AE}" pid="5" name="MSIP_Label_65e75503-0edf-4274-9f8b-1f267fd68475_Name">
    <vt:lpwstr>Non-Amgen (no marking)</vt:lpwstr>
  </property>
  <property fmtid="{D5CDD505-2E9C-101B-9397-08002B2CF9AE}" pid="6" name="MSIP_Label_65e75503-0edf-4274-9f8b-1f267fd68475_SiteId">
    <vt:lpwstr>4b4266a6-1368-41af-ad5a-59eb634f7ad8</vt:lpwstr>
  </property>
  <property fmtid="{D5CDD505-2E9C-101B-9397-08002B2CF9AE}" pid="7" name="MSIP_Label_65e75503-0edf-4274-9f8b-1f267fd68475_ActionId">
    <vt:lpwstr>0c28a011-49f5-42b4-a424-18ec231e04e4</vt:lpwstr>
  </property>
  <property fmtid="{D5CDD505-2E9C-101B-9397-08002B2CF9AE}" pid="8" name="MSIP_Label_65e75503-0edf-4274-9f8b-1f267fd68475_ContentBits">
    <vt:lpwstr>0</vt:lpwstr>
  </property>
</Properties>
</file>